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73" r:id="rId7"/>
    <p:sldId id="262" r:id="rId8"/>
    <p:sldId id="263" r:id="rId9"/>
    <p:sldId id="274" r:id="rId10"/>
    <p:sldId id="275" r:id="rId11"/>
    <p:sldId id="276" r:id="rId12"/>
    <p:sldId id="277" r:id="rId13"/>
    <p:sldId id="278" r:id="rId14"/>
    <p:sldId id="267" r:id="rId15"/>
    <p:sldId id="279" r:id="rId16"/>
    <p:sldId id="280" r:id="rId17"/>
    <p:sldId id="272" r:id="rId18"/>
  </p:sldIdLst>
  <p:sldSz cx="18288000" cy="10287000"/>
  <p:notesSz cx="6858000" cy="9144000"/>
  <p:embeddedFontLst>
    <p:embeddedFont>
      <p:font typeface="Cabin" charset="-93"/>
      <p:regular r:id="rId20"/>
    </p:embeddedFont>
    <p:embeddedFont>
      <p:font typeface="Calibri" pitchFamily="34" charset="0"/>
      <p:regular r:id="rId21"/>
      <p:bold r:id="rId22"/>
      <p:italic r:id="rId23"/>
      <p:boldItalic r:id="rId24"/>
    </p:embeddedFont>
    <p:embeddedFont>
      <p:font typeface="Cabin Medium" charset="-9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869"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5F194C-4B95-427E-8646-63410218CF9F}" type="datetimeFigureOut">
              <a:rPr lang="en-US" smtClean="0"/>
              <a:t>8/25/2024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1456AE-A6CF-415D-8E30-CD8831D870E2}" type="slidenum">
              <a:rPr lang="en-US" smtClean="0"/>
              <a:t>‹#›</a:t>
            </a:fld>
            <a:endParaRPr lang="en-US"/>
          </a:p>
        </p:txBody>
      </p:sp>
    </p:spTree>
    <p:extLst>
      <p:ext uri="{BB962C8B-B14F-4D97-AF65-F5344CB8AC3E}">
        <p14:creationId xmlns:p14="http://schemas.microsoft.com/office/powerpoint/2010/main" val="4060723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456AE-A6CF-415D-8E30-CD8831D870E2}" type="slidenum">
              <a:rPr lang="en-US" smtClean="0"/>
              <a:t>9</a:t>
            </a:fld>
            <a:endParaRPr lang="en-US"/>
          </a:p>
        </p:txBody>
      </p:sp>
    </p:spTree>
    <p:extLst>
      <p:ext uri="{BB962C8B-B14F-4D97-AF65-F5344CB8AC3E}">
        <p14:creationId xmlns:p14="http://schemas.microsoft.com/office/powerpoint/2010/main" val="699489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1.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s://github.com/vyma123/dodientu" TargetMode="Externa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15969" y="-98475"/>
            <a:ext cx="19352465" cy="10872567"/>
          </a:xfrm>
          <a:custGeom>
            <a:avLst/>
            <a:gdLst/>
            <a:ahLst/>
            <a:cxnLst/>
            <a:rect l="l" t="t" r="r" b="b"/>
            <a:pathLst>
              <a:path w="19352465" h="10872567">
                <a:moveTo>
                  <a:pt x="0" y="0"/>
                </a:moveTo>
                <a:lnTo>
                  <a:pt x="19352465" y="0"/>
                </a:lnTo>
                <a:lnTo>
                  <a:pt x="19352465" y="10872567"/>
                </a:lnTo>
                <a:lnTo>
                  <a:pt x="0" y="108725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84447">
            <a:off x="13704005" y="6375109"/>
            <a:ext cx="2979759" cy="3052249"/>
          </a:xfrm>
          <a:custGeom>
            <a:avLst/>
            <a:gdLst/>
            <a:ahLst/>
            <a:cxnLst/>
            <a:rect l="l" t="t" r="r" b="b"/>
            <a:pathLst>
              <a:path w="2979759" h="3052249">
                <a:moveTo>
                  <a:pt x="0" y="0"/>
                </a:moveTo>
                <a:lnTo>
                  <a:pt x="2979759" y="0"/>
                </a:lnTo>
                <a:lnTo>
                  <a:pt x="2979759" y="3052250"/>
                </a:lnTo>
                <a:lnTo>
                  <a:pt x="0" y="3052250"/>
                </a:lnTo>
                <a:lnTo>
                  <a:pt x="0" y="0"/>
                </a:lnTo>
                <a:close/>
              </a:path>
            </a:pathLst>
          </a:custGeom>
          <a:blipFill>
            <a:blip r:embed="rId4">
              <a:alphaModFix amt="81000"/>
            </a:blip>
            <a:stretch>
              <a:fillRect/>
            </a:stretch>
          </a:blipFill>
        </p:spPr>
      </p:sp>
      <p:sp>
        <p:nvSpPr>
          <p:cNvPr id="4" name="Freeform 4"/>
          <p:cNvSpPr/>
          <p:nvPr/>
        </p:nvSpPr>
        <p:spPr>
          <a:xfrm>
            <a:off x="1028700" y="952500"/>
            <a:ext cx="3236444" cy="3151487"/>
          </a:xfrm>
          <a:custGeom>
            <a:avLst/>
            <a:gdLst/>
            <a:ahLst/>
            <a:cxnLst/>
            <a:rect l="l" t="t" r="r" b="b"/>
            <a:pathLst>
              <a:path w="3236444" h="3151487">
                <a:moveTo>
                  <a:pt x="0" y="0"/>
                </a:moveTo>
                <a:lnTo>
                  <a:pt x="3236444" y="0"/>
                </a:lnTo>
                <a:lnTo>
                  <a:pt x="3236444" y="3151487"/>
                </a:lnTo>
                <a:lnTo>
                  <a:pt x="0" y="3151487"/>
                </a:lnTo>
                <a:lnTo>
                  <a:pt x="0" y="0"/>
                </a:lnTo>
                <a:close/>
              </a:path>
            </a:pathLst>
          </a:custGeom>
          <a:blipFill>
            <a:blip r:embed="rId5">
              <a:alphaModFix amt="67000"/>
            </a:blip>
            <a:stretch>
              <a:fillRect/>
            </a:stretch>
          </a:blipFill>
        </p:spPr>
      </p:sp>
      <p:grpSp>
        <p:nvGrpSpPr>
          <p:cNvPr id="5" name="Group 5"/>
          <p:cNvGrpSpPr/>
          <p:nvPr/>
        </p:nvGrpSpPr>
        <p:grpSpPr>
          <a:xfrm>
            <a:off x="3481472" y="1791518"/>
            <a:ext cx="11325055" cy="6703965"/>
            <a:chOff x="0" y="0"/>
            <a:chExt cx="2982731" cy="1765653"/>
          </a:xfrm>
        </p:grpSpPr>
        <p:sp>
          <p:nvSpPr>
            <p:cNvPr id="6" name="Freeform 6"/>
            <p:cNvSpPr/>
            <p:nvPr/>
          </p:nvSpPr>
          <p:spPr>
            <a:xfrm>
              <a:off x="0" y="0"/>
              <a:ext cx="2982731" cy="1765653"/>
            </a:xfrm>
            <a:custGeom>
              <a:avLst/>
              <a:gdLst/>
              <a:ahLst/>
              <a:cxnLst/>
              <a:rect l="l" t="t" r="r" b="b"/>
              <a:pathLst>
                <a:path w="2982731" h="1765653">
                  <a:moveTo>
                    <a:pt x="21192" y="0"/>
                  </a:moveTo>
                  <a:lnTo>
                    <a:pt x="2961539" y="0"/>
                  </a:lnTo>
                  <a:cubicBezTo>
                    <a:pt x="2967159" y="0"/>
                    <a:pt x="2972549" y="2233"/>
                    <a:pt x="2976524" y="6207"/>
                  </a:cubicBezTo>
                  <a:cubicBezTo>
                    <a:pt x="2980498" y="10181"/>
                    <a:pt x="2982731" y="15571"/>
                    <a:pt x="2982731" y="21192"/>
                  </a:cubicBezTo>
                  <a:lnTo>
                    <a:pt x="2982731" y="1744461"/>
                  </a:lnTo>
                  <a:cubicBezTo>
                    <a:pt x="2982731" y="1750082"/>
                    <a:pt x="2980498" y="1755472"/>
                    <a:pt x="2976524" y="1759446"/>
                  </a:cubicBezTo>
                  <a:cubicBezTo>
                    <a:pt x="2972549" y="1763421"/>
                    <a:pt x="2967159" y="1765653"/>
                    <a:pt x="2961539" y="1765653"/>
                  </a:cubicBezTo>
                  <a:lnTo>
                    <a:pt x="21192" y="1765653"/>
                  </a:lnTo>
                  <a:cubicBezTo>
                    <a:pt x="15571" y="1765653"/>
                    <a:pt x="10181" y="1763421"/>
                    <a:pt x="6207" y="1759446"/>
                  </a:cubicBezTo>
                  <a:cubicBezTo>
                    <a:pt x="2233" y="1755472"/>
                    <a:pt x="0" y="1750082"/>
                    <a:pt x="0" y="1744461"/>
                  </a:cubicBezTo>
                  <a:lnTo>
                    <a:pt x="0" y="21192"/>
                  </a:lnTo>
                  <a:cubicBezTo>
                    <a:pt x="0" y="15571"/>
                    <a:pt x="2233" y="10181"/>
                    <a:pt x="6207" y="6207"/>
                  </a:cubicBezTo>
                  <a:cubicBezTo>
                    <a:pt x="10181" y="2233"/>
                    <a:pt x="15571" y="0"/>
                    <a:pt x="21192" y="0"/>
                  </a:cubicBezTo>
                  <a:close/>
                </a:path>
              </a:pathLst>
            </a:custGeom>
            <a:solidFill>
              <a:srgbClr val="F8F8F8">
                <a:alpha val="51765"/>
              </a:srgbClr>
            </a:solidFill>
          </p:spPr>
        </p:sp>
        <p:sp>
          <p:nvSpPr>
            <p:cNvPr id="7" name="TextBox 7"/>
            <p:cNvSpPr txBox="1"/>
            <p:nvPr/>
          </p:nvSpPr>
          <p:spPr>
            <a:xfrm>
              <a:off x="0" y="-38100"/>
              <a:ext cx="2982731" cy="1803753"/>
            </a:xfrm>
            <a:prstGeom prst="rect">
              <a:avLst/>
            </a:prstGeom>
          </p:spPr>
          <p:txBody>
            <a:bodyPr lIns="50800" tIns="50800" rIns="50800" bIns="50800" rtlCol="0" anchor="ctr"/>
            <a:lstStyle/>
            <a:p>
              <a:pPr algn="ctr">
                <a:lnSpc>
                  <a:spcPts val="3499"/>
                </a:lnSpc>
              </a:pPr>
              <a:endParaRPr>
                <a:latin typeface="Cabin Medium" charset="-93"/>
              </a:endParaRPr>
            </a:p>
          </p:txBody>
        </p:sp>
      </p:grpSp>
      <p:grpSp>
        <p:nvGrpSpPr>
          <p:cNvPr id="8" name="Group 8"/>
          <p:cNvGrpSpPr/>
          <p:nvPr/>
        </p:nvGrpSpPr>
        <p:grpSpPr>
          <a:xfrm>
            <a:off x="3481472" y="7574067"/>
            <a:ext cx="11325055" cy="946061"/>
            <a:chOff x="0" y="0"/>
            <a:chExt cx="2982731" cy="249168"/>
          </a:xfrm>
        </p:grpSpPr>
        <p:sp>
          <p:nvSpPr>
            <p:cNvPr id="9" name="Freeform 9"/>
            <p:cNvSpPr/>
            <p:nvPr/>
          </p:nvSpPr>
          <p:spPr>
            <a:xfrm>
              <a:off x="0" y="0"/>
              <a:ext cx="2982731" cy="249168"/>
            </a:xfrm>
            <a:custGeom>
              <a:avLst/>
              <a:gdLst/>
              <a:ahLst/>
              <a:cxnLst/>
              <a:rect l="l" t="t" r="r" b="b"/>
              <a:pathLst>
                <a:path w="2982731" h="249168">
                  <a:moveTo>
                    <a:pt x="4102" y="0"/>
                  </a:moveTo>
                  <a:lnTo>
                    <a:pt x="2978629" y="0"/>
                  </a:lnTo>
                  <a:cubicBezTo>
                    <a:pt x="2979717" y="0"/>
                    <a:pt x="2980760" y="432"/>
                    <a:pt x="2981529" y="1201"/>
                  </a:cubicBezTo>
                  <a:cubicBezTo>
                    <a:pt x="2982298" y="1971"/>
                    <a:pt x="2982731" y="3014"/>
                    <a:pt x="2982731" y="4102"/>
                  </a:cubicBezTo>
                  <a:lnTo>
                    <a:pt x="2982731" y="245067"/>
                  </a:lnTo>
                  <a:cubicBezTo>
                    <a:pt x="2982731" y="246154"/>
                    <a:pt x="2982298" y="247198"/>
                    <a:pt x="2981529" y="247967"/>
                  </a:cubicBezTo>
                  <a:cubicBezTo>
                    <a:pt x="2980760" y="248736"/>
                    <a:pt x="2979717" y="249168"/>
                    <a:pt x="2978629" y="249168"/>
                  </a:cubicBezTo>
                  <a:lnTo>
                    <a:pt x="4102" y="249168"/>
                  </a:lnTo>
                  <a:cubicBezTo>
                    <a:pt x="3014" y="249168"/>
                    <a:pt x="1971" y="248736"/>
                    <a:pt x="1201" y="247967"/>
                  </a:cubicBezTo>
                  <a:cubicBezTo>
                    <a:pt x="432" y="247198"/>
                    <a:pt x="0" y="246154"/>
                    <a:pt x="0" y="245067"/>
                  </a:cubicBezTo>
                  <a:lnTo>
                    <a:pt x="0" y="4102"/>
                  </a:lnTo>
                  <a:cubicBezTo>
                    <a:pt x="0" y="3014"/>
                    <a:pt x="432" y="1971"/>
                    <a:pt x="1201" y="1201"/>
                  </a:cubicBezTo>
                  <a:cubicBezTo>
                    <a:pt x="1971" y="432"/>
                    <a:pt x="3014" y="0"/>
                    <a:pt x="4102" y="0"/>
                  </a:cubicBezTo>
                  <a:close/>
                </a:path>
              </a:pathLst>
            </a:custGeom>
            <a:solidFill>
              <a:srgbClr val="F8F8F8"/>
            </a:solidFill>
          </p:spPr>
        </p:sp>
        <p:sp>
          <p:nvSpPr>
            <p:cNvPr id="10" name="TextBox 10"/>
            <p:cNvSpPr txBox="1"/>
            <p:nvPr/>
          </p:nvSpPr>
          <p:spPr>
            <a:xfrm>
              <a:off x="0" y="-47625"/>
              <a:ext cx="2982731" cy="296793"/>
            </a:xfrm>
            <a:prstGeom prst="rect">
              <a:avLst/>
            </a:prstGeom>
          </p:spPr>
          <p:txBody>
            <a:bodyPr lIns="254000" tIns="254000" rIns="254000" bIns="254000" rtlCol="0" anchor="ctr"/>
            <a:lstStyle/>
            <a:p>
              <a:pPr algn="ctr">
                <a:lnSpc>
                  <a:spcPts val="3779"/>
                </a:lnSpc>
              </a:pPr>
              <a:r>
                <a:rPr lang="en-US" sz="2699">
                  <a:solidFill>
                    <a:srgbClr val="3C3C3D"/>
                  </a:solidFill>
                  <a:latin typeface="Cabin Medium" charset="-93"/>
                  <a:ea typeface="Cabin"/>
                  <a:cs typeface="Cabin"/>
                  <a:sym typeface="Cabin"/>
                </a:rPr>
                <a:t>Nhóm 6</a:t>
              </a:r>
            </a:p>
          </p:txBody>
        </p:sp>
      </p:grpSp>
      <p:sp>
        <p:nvSpPr>
          <p:cNvPr id="11" name="Freeform 11"/>
          <p:cNvSpPr/>
          <p:nvPr/>
        </p:nvSpPr>
        <p:spPr>
          <a:xfrm>
            <a:off x="16241448" y="904869"/>
            <a:ext cx="2895048" cy="3421643"/>
          </a:xfrm>
          <a:custGeom>
            <a:avLst/>
            <a:gdLst/>
            <a:ahLst/>
            <a:cxnLst/>
            <a:rect l="l" t="t" r="r" b="b"/>
            <a:pathLst>
              <a:path w="2895048" h="3421643">
                <a:moveTo>
                  <a:pt x="0" y="0"/>
                </a:moveTo>
                <a:lnTo>
                  <a:pt x="2895048" y="0"/>
                </a:lnTo>
                <a:lnTo>
                  <a:pt x="2895048" y="3421643"/>
                </a:lnTo>
                <a:lnTo>
                  <a:pt x="0" y="3421643"/>
                </a:lnTo>
                <a:lnTo>
                  <a:pt x="0" y="0"/>
                </a:lnTo>
                <a:close/>
              </a:path>
            </a:pathLst>
          </a:custGeom>
          <a:blipFill>
            <a:blip r:embed="rId6">
              <a:alphaModFix amt="81000"/>
            </a:blip>
            <a:stretch>
              <a:fillRect/>
            </a:stretch>
          </a:blipFill>
        </p:spPr>
      </p:sp>
      <p:sp>
        <p:nvSpPr>
          <p:cNvPr id="12" name="Freeform 12"/>
          <p:cNvSpPr/>
          <p:nvPr/>
        </p:nvSpPr>
        <p:spPr>
          <a:xfrm rot="-5268899">
            <a:off x="-1689528" y="8005807"/>
            <a:ext cx="4450576" cy="4055588"/>
          </a:xfrm>
          <a:custGeom>
            <a:avLst/>
            <a:gdLst/>
            <a:ahLst/>
            <a:cxnLst/>
            <a:rect l="l" t="t" r="r" b="b"/>
            <a:pathLst>
              <a:path w="4450576" h="4055588">
                <a:moveTo>
                  <a:pt x="0" y="0"/>
                </a:moveTo>
                <a:lnTo>
                  <a:pt x="4450576" y="0"/>
                </a:lnTo>
                <a:lnTo>
                  <a:pt x="4450576" y="4055588"/>
                </a:lnTo>
                <a:lnTo>
                  <a:pt x="0" y="4055588"/>
                </a:lnTo>
                <a:lnTo>
                  <a:pt x="0" y="0"/>
                </a:lnTo>
                <a:close/>
              </a:path>
            </a:pathLst>
          </a:custGeom>
          <a:blipFill>
            <a:blip r:embed="rId7">
              <a:alphaModFix amt="82000"/>
            </a:blip>
            <a:stretch>
              <a:fillRect/>
            </a:stretch>
          </a:blipFill>
        </p:spPr>
      </p:sp>
      <p:sp>
        <p:nvSpPr>
          <p:cNvPr id="13" name="TextBox 13"/>
          <p:cNvSpPr txBox="1"/>
          <p:nvPr/>
        </p:nvSpPr>
        <p:spPr>
          <a:xfrm>
            <a:off x="4119460" y="2107351"/>
            <a:ext cx="10049080" cy="5554345"/>
          </a:xfrm>
          <a:prstGeom prst="rect">
            <a:avLst/>
          </a:prstGeom>
        </p:spPr>
        <p:txBody>
          <a:bodyPr lIns="0" tIns="0" rIns="0" bIns="0" rtlCol="0" anchor="t">
            <a:spAutoFit/>
          </a:bodyPr>
          <a:lstStyle/>
          <a:p>
            <a:pPr algn="ctr">
              <a:lnSpc>
                <a:spcPts val="10999"/>
              </a:lnSpc>
            </a:pPr>
            <a:r>
              <a:rPr lang="en-US" sz="8799" spc="-175">
                <a:solidFill>
                  <a:srgbClr val="3C3C3D"/>
                </a:solidFill>
                <a:latin typeface="Cabin Medium" charset="-93"/>
                <a:ea typeface="Cabin Medium"/>
                <a:cs typeface="Cabin Medium"/>
                <a:sym typeface="Cabin Medium"/>
              </a:rPr>
              <a:t>TRIỂN KHAI WEBSITE BÁN ĐỒ ĐIỆN TỬ TRÊN NỀN TẢNG RENDER</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74320" y="105489"/>
            <a:ext cx="61722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Times New Roman" pitchFamily="18" charset="0"/>
              <a:buChar char="-"/>
              <a:tabLst/>
            </a:pP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Mở file code trong </a:t>
            </a:r>
            <a:r>
              <a:rPr kumimoji="0" lang="en-US"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V</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isual </a:t>
            </a:r>
            <a:r>
              <a:rPr kumimoji="0" lang="en-US"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S</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tudio </a:t>
            </a:r>
            <a:r>
              <a:rPr kumimoji="0" lang="en-US"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C</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ode bấm:  git </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init </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rồi </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enter </a:t>
            </a:r>
            <a:endParaRPr kumimoji="0" lang="en-US" sz="2000" b="0" i="0" u="none" strike="noStrike" cap="none" normalizeH="0" baseline="0" smtClean="0">
              <a:ln>
                <a:noFill/>
              </a:ln>
              <a:solidFill>
                <a:schemeClr val="tx1"/>
              </a:solidFill>
              <a:effectLst/>
              <a:latin typeface="Cabin Medium" charset="-93"/>
              <a:cs typeface="Arial" pitchFamily="34" charset="0"/>
            </a:endParaRPr>
          </a:p>
        </p:txBody>
      </p:sp>
      <p:pic>
        <p:nvPicPr>
          <p:cNvPr id="409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51" y="853845"/>
            <a:ext cx="9067800" cy="510306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3602008"/>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Cabin Medium" charset="-93"/>
              <a:cs typeface="Arial" pitchFamily="34" charset="0"/>
            </a:endParaRPr>
          </a:p>
        </p:txBody>
      </p:sp>
      <p:sp>
        <p:nvSpPr>
          <p:cNvPr id="4" name="Rectangle 5"/>
          <p:cNvSpPr>
            <a:spLocks noChangeArrowheads="1"/>
          </p:cNvSpPr>
          <p:nvPr/>
        </p:nvSpPr>
        <p:spPr bwMode="auto">
          <a:xfrm>
            <a:off x="9677400" y="4229100"/>
            <a:ext cx="65532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Times New Roman" pitchFamily="18" charset="0"/>
              <a:buChar char="-"/>
              <a:tabLst/>
            </a:pP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Sau khi bấm git init thì bấm: git </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add </a:t>
            </a:r>
            <a:endParaRPr lang="en-US" sz="2000" smtClean="0">
              <a:latin typeface="Cabin Medium" charset="-93"/>
              <a:cs typeface="Arial" pitchFamily="34" charset="0"/>
            </a:endParaRPr>
          </a:p>
          <a:p>
            <a:pPr marL="365125" lvl="1" fontAlgn="base">
              <a:spcBef>
                <a:spcPct val="0"/>
              </a:spcBef>
              <a:spcAft>
                <a:spcPct val="0"/>
              </a:spcAft>
            </a:pPr>
            <a:r>
              <a:rPr kumimoji="0" lang="en-US"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E</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nter</a:t>
            </a:r>
            <a:endParaRPr kumimoji="0" lang="en-US" sz="2000" b="0" i="0" u="none" strike="noStrike" cap="none" normalizeH="0" baseline="0" smtClean="0">
              <a:ln>
                <a:noFill/>
              </a:ln>
              <a:solidFill>
                <a:schemeClr val="tx1"/>
              </a:solidFill>
              <a:effectLst/>
              <a:latin typeface="Cabin Medium" charset="-93"/>
              <a:cs typeface="Arial" pitchFamily="34" charset="0"/>
            </a:endParaRPr>
          </a:p>
        </p:txBody>
      </p:sp>
      <p:pic>
        <p:nvPicPr>
          <p:cNvPr id="410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646" y="5067300"/>
            <a:ext cx="8823960" cy="49537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p:cNvSpPr>
            <a:spLocks noChangeArrowheads="1"/>
          </p:cNvSpPr>
          <p:nvPr/>
        </p:nvSpPr>
        <p:spPr bwMode="auto">
          <a:xfrm>
            <a:off x="0" y="3174970"/>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Cabin Medium" charset="-93"/>
              <a:cs typeface="Arial" pitchFamily="34" charset="0"/>
            </a:endParaRPr>
          </a:p>
        </p:txBody>
      </p:sp>
      <p:sp>
        <p:nvSpPr>
          <p:cNvPr id="6" name="Rectangle 8"/>
          <p:cNvSpPr>
            <a:spLocks noChangeArrowheads="1"/>
          </p:cNvSpPr>
          <p:nvPr/>
        </p:nvSpPr>
        <p:spPr bwMode="auto">
          <a:xfrm>
            <a:off x="2636520" y="413265"/>
            <a:ext cx="381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Times New Roman" pitchFamily="18" charset="0"/>
              <a:buChar char="-"/>
              <a:tabLst/>
            </a:pP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Git commit -m “first commit”</a:t>
            </a:r>
            <a:endParaRPr kumimoji="0" lang="vi-VN" sz="2000" b="0" i="0" u="none" strike="noStrike" cap="none" normalizeH="0" baseline="0" smtClean="0">
              <a:ln>
                <a:noFill/>
              </a:ln>
              <a:solidFill>
                <a:schemeClr val="tx1"/>
              </a:solidFill>
              <a:effectLst/>
              <a:latin typeface="Cabin Medium" charset="-93"/>
              <a:cs typeface="Arial" pitchFamily="34" charset="0"/>
            </a:endParaRPr>
          </a:p>
        </p:txBody>
      </p:sp>
      <p:pic>
        <p:nvPicPr>
          <p:cNvPr id="410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436" y="945628"/>
            <a:ext cx="8741615" cy="49194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0"/>
          <p:cNvSpPr>
            <a:spLocks noChangeArrowheads="1"/>
          </p:cNvSpPr>
          <p:nvPr/>
        </p:nvSpPr>
        <p:spPr bwMode="auto">
          <a:xfrm>
            <a:off x="13662661" y="4359414"/>
            <a:ext cx="34290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Times New Roman" pitchFamily="18" charset="0"/>
              <a:buChar char="-"/>
              <a:tabLst/>
            </a:pP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Vào lấy </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link </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github</a:t>
            </a:r>
            <a:endParaRPr lang="en-US" sz="2000" smtClean="0">
              <a:latin typeface="Cabin Medium" charset="-93"/>
              <a:cs typeface="Arial" pitchFamily="34" charset="0"/>
            </a:endParaRPr>
          </a:p>
          <a:p>
            <a:pPr marL="365125" marR="0" lvl="0" algn="l" defTabSz="914400" rtl="0" eaLnBrk="1" fontAlgn="base" latinLnBrk="0" hangingPunct="1">
              <a:lnSpc>
                <a:spcPct val="100000"/>
              </a:lnSpc>
              <a:spcBef>
                <a:spcPct val="0"/>
              </a:spcBef>
              <a:spcAft>
                <a:spcPct val="0"/>
              </a:spcAft>
              <a:buClrTx/>
              <a:buSzTx/>
              <a:tabLst/>
            </a:pP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Enter</a:t>
            </a:r>
            <a:endParaRPr kumimoji="0" lang="en-US" sz="2000" b="0" i="0" u="none" strike="noStrike" cap="none" normalizeH="0" baseline="0" smtClean="0">
              <a:ln>
                <a:noFill/>
              </a:ln>
              <a:solidFill>
                <a:schemeClr val="tx1"/>
              </a:solidFill>
              <a:effectLst/>
              <a:latin typeface="Cabin Medium" charset="-93"/>
              <a:cs typeface="Arial" pitchFamily="34" charset="0"/>
            </a:endParaRPr>
          </a:p>
        </p:txBody>
      </p:sp>
      <p:pic>
        <p:nvPicPr>
          <p:cNvPr id="4105"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8320" y="5315902"/>
            <a:ext cx="8823960" cy="49634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1"/>
          <p:cNvSpPr>
            <a:spLocks noChangeArrowheads="1"/>
          </p:cNvSpPr>
          <p:nvPr/>
        </p:nvSpPr>
        <p:spPr bwMode="auto">
          <a:xfrm>
            <a:off x="0" y="334324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Cabin Medium" charset="-93"/>
              <a:cs typeface="Arial" pitchFamily="34" charset="0"/>
            </a:endParaRPr>
          </a:p>
        </p:txBody>
      </p:sp>
    </p:spTree>
    <p:extLst>
      <p:ext uri="{BB962C8B-B14F-4D97-AF65-F5344CB8AC3E}">
        <p14:creationId xmlns:p14="http://schemas.microsoft.com/office/powerpoint/2010/main" val="353057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097"/>
                                        </p:tgtEl>
                                        <p:attrNameLst>
                                          <p:attrName>style.visibility</p:attrName>
                                        </p:attrNameLst>
                                      </p:cBhvr>
                                      <p:to>
                                        <p:strVal val="visible"/>
                                      </p:to>
                                    </p:set>
                                    <p:animEffect transition="in" filter="fade">
                                      <p:cBhvr>
                                        <p:cTn id="10" dur="500"/>
                                        <p:tgtEl>
                                          <p:spTgt spid="409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animEffect transition="in" filter="fade">
                                      <p:cBhvr>
                                        <p:cTn id="15" dur="500"/>
                                        <p:tgtEl>
                                          <p:spTgt spid="410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097"/>
                                        </p:tgtEl>
                                      </p:cBhvr>
                                    </p:animEffect>
                                    <p:set>
                                      <p:cBhvr>
                                        <p:cTn id="26" dur="1" fill="hold">
                                          <p:stCondLst>
                                            <p:cond delay="499"/>
                                          </p:stCondLst>
                                        </p:cTn>
                                        <p:tgtEl>
                                          <p:spTgt spid="4097"/>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4100"/>
                                        </p:tgtEl>
                                      </p:cBhvr>
                                    </p:animEffect>
                                    <p:set>
                                      <p:cBhvr>
                                        <p:cTn id="29" dur="1" fill="hold">
                                          <p:stCondLst>
                                            <p:cond delay="499"/>
                                          </p:stCondLst>
                                        </p:cTn>
                                        <p:tgtEl>
                                          <p:spTgt spid="4100"/>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103"/>
                                        </p:tgtEl>
                                        <p:attrNameLst>
                                          <p:attrName>style.visibility</p:attrName>
                                        </p:attrNameLst>
                                      </p:cBhvr>
                                      <p:to>
                                        <p:strVal val="visible"/>
                                      </p:to>
                                    </p:set>
                                    <p:anim calcmode="lin" valueType="num">
                                      <p:cBhvr additive="base">
                                        <p:cTn id="37" dur="500" fill="hold"/>
                                        <p:tgtEl>
                                          <p:spTgt spid="4103"/>
                                        </p:tgtEl>
                                        <p:attrNameLst>
                                          <p:attrName>ppt_x</p:attrName>
                                        </p:attrNameLst>
                                      </p:cBhvr>
                                      <p:tavLst>
                                        <p:tav tm="0">
                                          <p:val>
                                            <p:strVal val="#ppt_x"/>
                                          </p:val>
                                        </p:tav>
                                        <p:tav tm="100000">
                                          <p:val>
                                            <p:strVal val="#ppt_x"/>
                                          </p:val>
                                        </p:tav>
                                      </p:tavLst>
                                    </p:anim>
                                    <p:anim calcmode="lin" valueType="num">
                                      <p:cBhvr additive="base">
                                        <p:cTn id="38" dur="500" fill="hold"/>
                                        <p:tgtEl>
                                          <p:spTgt spid="410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105"/>
                                        </p:tgtEl>
                                        <p:attrNameLst>
                                          <p:attrName>style.visibility</p:attrName>
                                        </p:attrNameLst>
                                      </p:cBhvr>
                                      <p:to>
                                        <p:strVal val="visible"/>
                                      </p:to>
                                    </p:set>
                                    <p:animEffect transition="in" filter="fade">
                                      <p:cBhvr>
                                        <p:cTn id="47" dur="500"/>
                                        <p:tgtEl>
                                          <p:spTgt spid="410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28600" y="92034"/>
            <a:ext cx="61722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Times New Roman" pitchFamily="18" charset="0"/>
              <a:buChar char="-"/>
              <a:tabLst/>
            </a:pP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git push origin master và bấm: </a:t>
            </a:r>
            <a:endParaRPr kumimoji="0" lang="en-US" sz="2000" b="0" i="0" u="none" strike="noStrike" cap="none" normalizeH="0" baseline="0" smtClean="0">
              <a:ln>
                <a:noFill/>
              </a:ln>
              <a:solidFill>
                <a:schemeClr val="tx1"/>
              </a:solidFill>
              <a:effectLst/>
              <a:latin typeface="Cabin Medium" charset="-93"/>
              <a:cs typeface="Arial" pitchFamily="34" charset="0"/>
            </a:endParaRPr>
          </a:p>
          <a:p>
            <a:pPr marL="365125" marR="0" lvl="0" algn="l" defTabSz="914400" rtl="0" eaLnBrk="0" fontAlgn="base" latinLnBrk="0" hangingPunct="0">
              <a:lnSpc>
                <a:spcPct val="100000"/>
              </a:lnSpc>
              <a:spcBef>
                <a:spcPct val="0"/>
              </a:spcBef>
              <a:spcAft>
                <a:spcPct val="0"/>
              </a:spcAft>
              <a:buClrTx/>
              <a:buSzTx/>
              <a:tabLst/>
            </a:pP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Enter</a:t>
            </a:r>
            <a:endParaRPr kumimoji="0" lang="en-US" sz="2000" b="0" i="0" u="none" strike="noStrike" cap="none" normalizeH="0" baseline="0" smtClean="0">
              <a:ln>
                <a:noFill/>
              </a:ln>
              <a:solidFill>
                <a:schemeClr val="tx1"/>
              </a:solidFill>
              <a:effectLst/>
              <a:latin typeface="Cabin Medium" charset="-93"/>
              <a:cs typeface="Arial" pitchFamily="34" charset="0"/>
            </a:endParaRPr>
          </a:p>
        </p:txBody>
      </p:sp>
      <p:pic>
        <p:nvPicPr>
          <p:cNvPr id="5121"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52131"/>
            <a:ext cx="8665751" cy="4876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380206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Rectangle 5"/>
          <p:cNvSpPr>
            <a:spLocks noChangeArrowheads="1"/>
          </p:cNvSpPr>
          <p:nvPr/>
        </p:nvSpPr>
        <p:spPr bwMode="auto">
          <a:xfrm>
            <a:off x="9494520" y="3401953"/>
            <a:ext cx="46101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Times New Roman" pitchFamily="18" charset="0"/>
              <a:buChar char="-"/>
              <a:tabLst/>
            </a:pP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Liên kết với </a:t>
            </a:r>
            <a:r>
              <a:rPr kumimoji="0" lang="en-US"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G</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it</a:t>
            </a:r>
            <a:r>
              <a:rPr kumimoji="0" lang="en-US"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H</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ub </a:t>
            </a:r>
            <a:endParaRPr kumimoji="0" lang="en-US" sz="2000" b="0" i="0" u="none" strike="noStrike" cap="none" normalizeH="0" baseline="0" smtClean="0">
              <a:ln>
                <a:noFill/>
              </a:ln>
              <a:solidFill>
                <a:schemeClr val="tx1"/>
              </a:solidFill>
              <a:effectLst/>
              <a:latin typeface="Cabin Medium" charset="-93"/>
              <a:cs typeface="Arial" pitchFamily="34" charset="0"/>
            </a:endParaRPr>
          </a:p>
        </p:txBody>
      </p:sp>
      <p:pic>
        <p:nvPicPr>
          <p:cNvPr id="512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3559" y="4014114"/>
            <a:ext cx="8448545" cy="475456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p:cNvSpPr>
            <a:spLocks noChangeArrowheads="1"/>
          </p:cNvSpPr>
          <p:nvPr/>
        </p:nvSpPr>
        <p:spPr bwMode="auto">
          <a:xfrm>
            <a:off x="152400" y="395446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8"/>
          <p:cNvSpPr>
            <a:spLocks noChangeArrowheads="1"/>
          </p:cNvSpPr>
          <p:nvPr/>
        </p:nvSpPr>
        <p:spPr bwMode="auto">
          <a:xfrm>
            <a:off x="2743200" y="469398"/>
            <a:ext cx="42062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Times New Roman" pitchFamily="18" charset="0"/>
              <a:buChar char="-"/>
              <a:tabLst/>
            </a:pP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Đã upload code lên </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github </a:t>
            </a:r>
            <a:endParaRPr kumimoji="0" lang="en-US" sz="2000" b="0" i="0" u="none" strike="noStrike" cap="none" normalizeH="0" baseline="0" smtClean="0">
              <a:ln>
                <a:noFill/>
              </a:ln>
              <a:solidFill>
                <a:schemeClr val="tx1"/>
              </a:solidFill>
              <a:effectLst/>
              <a:latin typeface="Cabin Medium" charset="-93"/>
              <a:cs typeface="Arial" pitchFamily="34" charset="0"/>
            </a:endParaRPr>
          </a:p>
        </p:txBody>
      </p:sp>
      <p:pic>
        <p:nvPicPr>
          <p:cNvPr id="5127"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123" y="1217602"/>
            <a:ext cx="8555103" cy="48145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9"/>
          <p:cNvSpPr>
            <a:spLocks noChangeArrowheads="1"/>
          </p:cNvSpPr>
          <p:nvPr/>
        </p:nvSpPr>
        <p:spPr bwMode="auto">
          <a:xfrm>
            <a:off x="304800" y="410686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11"/>
          <p:cNvSpPr>
            <a:spLocks noChangeArrowheads="1"/>
          </p:cNvSpPr>
          <p:nvPr/>
        </p:nvSpPr>
        <p:spPr bwMode="auto">
          <a:xfrm>
            <a:off x="10675620" y="4259263"/>
            <a:ext cx="68580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Times New Roman" pitchFamily="18" charset="0"/>
              <a:buChar char="-"/>
              <a:tabLst/>
            </a:pP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Vào nền tảng </a:t>
            </a:r>
            <a:r>
              <a:rPr kumimoji="0" lang="en-US" sz="2000" b="1" i="0" u="none" strike="noStrike" cap="none" normalizeH="0" baseline="0" smtClean="0">
                <a:ln>
                  <a:noFill/>
                </a:ln>
                <a:solidFill>
                  <a:schemeClr val="tx1"/>
                </a:solidFill>
                <a:effectLst/>
                <a:latin typeface="Cabin Medium" charset="-93"/>
                <a:ea typeface="Calibri" pitchFamily="34" charset="0"/>
                <a:cs typeface="Times New Roman" pitchFamily="18" charset="0"/>
              </a:rPr>
              <a:t>R</a:t>
            </a:r>
            <a:r>
              <a:rPr kumimoji="0" lang="vi-VN" sz="2000" b="1" i="0" u="none" strike="noStrike" cap="none" normalizeH="0" baseline="0" smtClean="0">
                <a:ln>
                  <a:noFill/>
                </a:ln>
                <a:solidFill>
                  <a:schemeClr val="tx1"/>
                </a:solidFill>
                <a:effectLst/>
                <a:latin typeface="Cabin Medium" charset="-93"/>
                <a:ea typeface="Calibri" pitchFamily="34" charset="0"/>
                <a:cs typeface="Times New Roman" pitchFamily="18" charset="0"/>
              </a:rPr>
              <a:t>ender</a:t>
            </a:r>
            <a:endParaRPr kumimoji="0" lang="en-US" sz="2000" b="0" i="0" u="none" strike="noStrike" cap="none" normalizeH="0" baseline="0" smtClean="0">
              <a:ln>
                <a:noFill/>
              </a:ln>
              <a:solidFill>
                <a:schemeClr val="tx1"/>
              </a:solidFill>
              <a:effectLst/>
              <a:latin typeface="Cabin Medium" charset="-93"/>
              <a:cs typeface="Arial" pitchFamily="34" charset="0"/>
            </a:endParaRPr>
          </a:p>
          <a:p>
            <a:pPr marL="342900" marR="0" lvl="0" indent="-342900" algn="l" defTabSz="914400" rtl="0" eaLnBrk="0" fontAlgn="base" latinLnBrk="0" hangingPunct="0">
              <a:lnSpc>
                <a:spcPct val="100000"/>
              </a:lnSpc>
              <a:spcBef>
                <a:spcPct val="0"/>
              </a:spcBef>
              <a:spcAft>
                <a:spcPct val="0"/>
              </a:spcAft>
              <a:buClrTx/>
              <a:buSzTx/>
              <a:buFont typeface="Times New Roman" pitchFamily="18" charset="0"/>
              <a:buChar char="-"/>
              <a:tabLst/>
            </a:pP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Bấm </a:t>
            </a:r>
            <a:r>
              <a:rPr kumimoji="0" lang="en-US" sz="2000" b="1" i="0" u="none" strike="noStrike" cap="none" normalizeH="0" baseline="0" smtClean="0">
                <a:ln>
                  <a:noFill/>
                </a:ln>
                <a:solidFill>
                  <a:schemeClr val="tx1"/>
                </a:solidFill>
                <a:effectLst/>
                <a:latin typeface="Cabin Medium" charset="-93"/>
                <a:ea typeface="Calibri" pitchFamily="34" charset="0"/>
                <a:cs typeface="Times New Roman" pitchFamily="18" charset="0"/>
              </a:rPr>
              <a:t>S</a:t>
            </a:r>
            <a:r>
              <a:rPr kumimoji="0" lang="vi-VN" sz="2000" b="1" i="0" u="none" strike="noStrike" cap="none" normalizeH="0" baseline="0" smtClean="0">
                <a:ln>
                  <a:noFill/>
                </a:ln>
                <a:solidFill>
                  <a:schemeClr val="tx1"/>
                </a:solidFill>
                <a:effectLst/>
                <a:latin typeface="Cabin Medium" charset="-93"/>
                <a:ea typeface="Calibri" pitchFamily="34" charset="0"/>
                <a:cs typeface="Times New Roman" pitchFamily="18" charset="0"/>
              </a:rPr>
              <a:t>ign in</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 để đăng nhập bằng tài khoản </a:t>
            </a:r>
            <a:r>
              <a:rPr kumimoji="0" lang="en-US"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G</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it</a:t>
            </a:r>
            <a:r>
              <a:rPr kumimoji="0" lang="en-US"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H</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ub</a:t>
            </a:r>
            <a:endParaRPr kumimoji="0" lang="en-US" sz="2000" b="0" i="0" u="none" strike="noStrike" cap="none" normalizeH="0" baseline="0" smtClean="0">
              <a:ln>
                <a:noFill/>
              </a:ln>
              <a:solidFill>
                <a:schemeClr val="tx1"/>
              </a:solidFill>
              <a:effectLst/>
              <a:latin typeface="Cabin Medium" charset="-93"/>
              <a:cs typeface="Arial" pitchFamily="34" charset="0"/>
            </a:endParaRPr>
          </a:p>
        </p:txBody>
      </p:sp>
      <p:pic>
        <p:nvPicPr>
          <p:cNvPr id="513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0" y="5003623"/>
            <a:ext cx="8991600" cy="506017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2"/>
          <p:cNvSpPr>
            <a:spLocks noChangeArrowheads="1"/>
          </p:cNvSpPr>
          <p:nvPr/>
        </p:nvSpPr>
        <p:spPr bwMode="auto">
          <a:xfrm>
            <a:off x="457200" y="425926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62969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21"/>
                                        </p:tgtEl>
                                        <p:attrNameLst>
                                          <p:attrName>style.visibility</p:attrName>
                                        </p:attrNameLst>
                                      </p:cBhvr>
                                      <p:to>
                                        <p:strVal val="visible"/>
                                      </p:to>
                                    </p:set>
                                    <p:anim calcmode="lin" valueType="num">
                                      <p:cBhvr additive="base">
                                        <p:cTn id="11" dur="500" fill="hold"/>
                                        <p:tgtEl>
                                          <p:spTgt spid="5121"/>
                                        </p:tgtEl>
                                        <p:attrNameLst>
                                          <p:attrName>ppt_x</p:attrName>
                                        </p:attrNameLst>
                                      </p:cBhvr>
                                      <p:tavLst>
                                        <p:tav tm="0">
                                          <p:val>
                                            <p:strVal val="#ppt_x"/>
                                          </p:val>
                                        </p:tav>
                                        <p:tav tm="100000">
                                          <p:val>
                                            <p:strVal val="#ppt_x"/>
                                          </p:val>
                                        </p:tav>
                                      </p:tavLst>
                                    </p:anim>
                                    <p:anim calcmode="lin" valueType="num">
                                      <p:cBhvr additive="base">
                                        <p:cTn id="12" dur="500" fill="hold"/>
                                        <p:tgtEl>
                                          <p:spTgt spid="512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124"/>
                                        </p:tgtEl>
                                        <p:attrNameLst>
                                          <p:attrName>style.visibility</p:attrName>
                                        </p:attrNameLst>
                                      </p:cBhvr>
                                      <p:to>
                                        <p:strVal val="visible"/>
                                      </p:to>
                                    </p:set>
                                    <p:anim calcmode="lin" valueType="num">
                                      <p:cBhvr additive="base">
                                        <p:cTn id="17" dur="500" fill="hold"/>
                                        <p:tgtEl>
                                          <p:spTgt spid="5124"/>
                                        </p:tgtEl>
                                        <p:attrNameLst>
                                          <p:attrName>ppt_x</p:attrName>
                                        </p:attrNameLst>
                                      </p:cBhvr>
                                      <p:tavLst>
                                        <p:tav tm="0">
                                          <p:val>
                                            <p:strVal val="#ppt_x"/>
                                          </p:val>
                                        </p:tav>
                                        <p:tav tm="100000">
                                          <p:val>
                                            <p:strVal val="#ppt_x"/>
                                          </p:val>
                                        </p:tav>
                                      </p:tavLst>
                                    </p:anim>
                                    <p:anim calcmode="lin" valueType="num">
                                      <p:cBhvr additive="base">
                                        <p:cTn id="18" dur="500" fill="hold"/>
                                        <p:tgtEl>
                                          <p:spTgt spid="512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grpId="1" nodeType="clickEffect">
                                  <p:stCondLst>
                                    <p:cond delay="0"/>
                                  </p:stCondLst>
                                  <p:childTnLst>
                                    <p:anim calcmode="lin" valueType="num">
                                      <p:cBhvr additive="base">
                                        <p:cTn id="26" dur="500"/>
                                        <p:tgtEl>
                                          <p:spTgt spid="2"/>
                                        </p:tgtEl>
                                        <p:attrNameLst>
                                          <p:attrName>ppt_x</p:attrName>
                                        </p:attrNameLst>
                                      </p:cBhvr>
                                      <p:tavLst>
                                        <p:tav tm="0">
                                          <p:val>
                                            <p:strVal val="ppt_x"/>
                                          </p:val>
                                        </p:tav>
                                        <p:tav tm="100000">
                                          <p:val>
                                            <p:strVal val="ppt_x"/>
                                          </p:val>
                                        </p:tav>
                                      </p:tavLst>
                                    </p:anim>
                                    <p:anim calcmode="lin" valueType="num">
                                      <p:cBhvr additive="base">
                                        <p:cTn id="27" dur="500"/>
                                        <p:tgtEl>
                                          <p:spTgt spid="2"/>
                                        </p:tgtEl>
                                        <p:attrNameLst>
                                          <p:attrName>ppt_y</p:attrName>
                                        </p:attrNameLst>
                                      </p:cBhvr>
                                      <p:tavLst>
                                        <p:tav tm="0">
                                          <p:val>
                                            <p:strVal val="ppt_y"/>
                                          </p:val>
                                        </p:tav>
                                        <p:tav tm="100000">
                                          <p:val>
                                            <p:strVal val="1+ppt_h/2"/>
                                          </p:val>
                                        </p:tav>
                                      </p:tavLst>
                                    </p:anim>
                                    <p:set>
                                      <p:cBhvr>
                                        <p:cTn id="28" dur="1" fill="hold">
                                          <p:stCondLst>
                                            <p:cond delay="499"/>
                                          </p:stCondLst>
                                        </p:cTn>
                                        <p:tgtEl>
                                          <p:spTgt spid="2"/>
                                        </p:tgtEl>
                                        <p:attrNameLst>
                                          <p:attrName>style.visibility</p:attrName>
                                        </p:attrNameLst>
                                      </p:cBhvr>
                                      <p:to>
                                        <p:strVal val="hidden"/>
                                      </p:to>
                                    </p:set>
                                  </p:childTnLst>
                                </p:cTn>
                              </p:par>
                              <p:par>
                                <p:cTn id="29" presetID="2" presetClass="exit" presetSubtype="4" fill="hold" nodeType="withEffect">
                                  <p:stCondLst>
                                    <p:cond delay="0"/>
                                  </p:stCondLst>
                                  <p:childTnLst>
                                    <p:anim calcmode="lin" valueType="num">
                                      <p:cBhvr additive="base">
                                        <p:cTn id="30" dur="500"/>
                                        <p:tgtEl>
                                          <p:spTgt spid="5121"/>
                                        </p:tgtEl>
                                        <p:attrNameLst>
                                          <p:attrName>ppt_x</p:attrName>
                                        </p:attrNameLst>
                                      </p:cBhvr>
                                      <p:tavLst>
                                        <p:tav tm="0">
                                          <p:val>
                                            <p:strVal val="ppt_x"/>
                                          </p:val>
                                        </p:tav>
                                        <p:tav tm="100000">
                                          <p:val>
                                            <p:strVal val="ppt_x"/>
                                          </p:val>
                                        </p:tav>
                                      </p:tavLst>
                                    </p:anim>
                                    <p:anim calcmode="lin" valueType="num">
                                      <p:cBhvr additive="base">
                                        <p:cTn id="31" dur="500"/>
                                        <p:tgtEl>
                                          <p:spTgt spid="5121"/>
                                        </p:tgtEl>
                                        <p:attrNameLst>
                                          <p:attrName>ppt_y</p:attrName>
                                        </p:attrNameLst>
                                      </p:cBhvr>
                                      <p:tavLst>
                                        <p:tav tm="0">
                                          <p:val>
                                            <p:strVal val="ppt_y"/>
                                          </p:val>
                                        </p:tav>
                                        <p:tav tm="100000">
                                          <p:val>
                                            <p:strVal val="1+ppt_h/2"/>
                                          </p:val>
                                        </p:tav>
                                      </p:tavLst>
                                    </p:anim>
                                    <p:set>
                                      <p:cBhvr>
                                        <p:cTn id="32" dur="1" fill="hold">
                                          <p:stCondLst>
                                            <p:cond delay="499"/>
                                          </p:stCondLst>
                                        </p:cTn>
                                        <p:tgtEl>
                                          <p:spTgt spid="5121"/>
                                        </p:tgtEl>
                                        <p:attrNameLst>
                                          <p:attrName>style.visibility</p:attrName>
                                        </p:attrNameLst>
                                      </p:cBhvr>
                                      <p:to>
                                        <p:strVal val="hidden"/>
                                      </p:to>
                                    </p:set>
                                  </p:childTnLst>
                                </p:cTn>
                              </p:par>
                              <p:par>
                                <p:cTn id="33" presetID="2" presetClass="exit" presetSubtype="4" fill="hold" nodeType="withEffect">
                                  <p:stCondLst>
                                    <p:cond delay="0"/>
                                  </p:stCondLst>
                                  <p:childTnLst>
                                    <p:anim calcmode="lin" valueType="num">
                                      <p:cBhvr additive="base">
                                        <p:cTn id="34" dur="500"/>
                                        <p:tgtEl>
                                          <p:spTgt spid="5124"/>
                                        </p:tgtEl>
                                        <p:attrNameLst>
                                          <p:attrName>ppt_x</p:attrName>
                                        </p:attrNameLst>
                                      </p:cBhvr>
                                      <p:tavLst>
                                        <p:tav tm="0">
                                          <p:val>
                                            <p:strVal val="ppt_x"/>
                                          </p:val>
                                        </p:tav>
                                        <p:tav tm="100000">
                                          <p:val>
                                            <p:strVal val="ppt_x"/>
                                          </p:val>
                                        </p:tav>
                                      </p:tavLst>
                                    </p:anim>
                                    <p:anim calcmode="lin" valueType="num">
                                      <p:cBhvr additive="base">
                                        <p:cTn id="35" dur="500"/>
                                        <p:tgtEl>
                                          <p:spTgt spid="5124"/>
                                        </p:tgtEl>
                                        <p:attrNameLst>
                                          <p:attrName>ppt_y</p:attrName>
                                        </p:attrNameLst>
                                      </p:cBhvr>
                                      <p:tavLst>
                                        <p:tav tm="0">
                                          <p:val>
                                            <p:strVal val="ppt_y"/>
                                          </p:val>
                                        </p:tav>
                                        <p:tav tm="100000">
                                          <p:val>
                                            <p:strVal val="1+ppt_h/2"/>
                                          </p:val>
                                        </p:tav>
                                      </p:tavLst>
                                    </p:anim>
                                    <p:set>
                                      <p:cBhvr>
                                        <p:cTn id="36" dur="1" fill="hold">
                                          <p:stCondLst>
                                            <p:cond delay="499"/>
                                          </p:stCondLst>
                                        </p:cTn>
                                        <p:tgtEl>
                                          <p:spTgt spid="5124"/>
                                        </p:tgtEl>
                                        <p:attrNameLst>
                                          <p:attrName>style.visibility</p:attrName>
                                        </p:attrNameLst>
                                      </p:cBhvr>
                                      <p:to>
                                        <p:strVal val="hidden"/>
                                      </p:to>
                                    </p:set>
                                  </p:childTnLst>
                                </p:cTn>
                              </p:par>
                              <p:par>
                                <p:cTn id="37" presetID="2" presetClass="exit" presetSubtype="4" fill="hold" grpId="1" nodeType="withEffect">
                                  <p:stCondLst>
                                    <p:cond delay="0"/>
                                  </p:stCondLst>
                                  <p:childTnLst>
                                    <p:anim calcmode="lin" valueType="num">
                                      <p:cBhvr additive="base">
                                        <p:cTn id="38" dur="500"/>
                                        <p:tgtEl>
                                          <p:spTgt spid="4"/>
                                        </p:tgtEl>
                                        <p:attrNameLst>
                                          <p:attrName>ppt_x</p:attrName>
                                        </p:attrNameLst>
                                      </p:cBhvr>
                                      <p:tavLst>
                                        <p:tav tm="0">
                                          <p:val>
                                            <p:strVal val="ppt_x"/>
                                          </p:val>
                                        </p:tav>
                                        <p:tav tm="100000">
                                          <p:val>
                                            <p:strVal val="ppt_x"/>
                                          </p:val>
                                        </p:tav>
                                      </p:tavLst>
                                    </p:anim>
                                    <p:anim calcmode="lin" valueType="num">
                                      <p:cBhvr additive="base">
                                        <p:cTn id="39" dur="500"/>
                                        <p:tgtEl>
                                          <p:spTgt spid="4"/>
                                        </p:tgtEl>
                                        <p:attrNameLst>
                                          <p:attrName>ppt_y</p:attrName>
                                        </p:attrNameLst>
                                      </p:cBhvr>
                                      <p:tavLst>
                                        <p:tav tm="0">
                                          <p:val>
                                            <p:strVal val="ppt_y"/>
                                          </p:val>
                                        </p:tav>
                                        <p:tav tm="100000">
                                          <p:val>
                                            <p:strVal val="1+ppt_h/2"/>
                                          </p:val>
                                        </p:tav>
                                      </p:tavLst>
                                    </p:anim>
                                    <p:set>
                                      <p:cBhvr>
                                        <p:cTn id="40" dur="1" fill="hold">
                                          <p:stCondLst>
                                            <p:cond delay="499"/>
                                          </p:stCondLst>
                                        </p:cTn>
                                        <p:tgtEl>
                                          <p:spTgt spid="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5127"/>
                                        </p:tgtEl>
                                        <p:attrNameLst>
                                          <p:attrName>style.visibility</p:attrName>
                                        </p:attrNameLst>
                                      </p:cBhvr>
                                      <p:to>
                                        <p:strVal val="visible"/>
                                      </p:to>
                                    </p:set>
                                    <p:anim calcmode="lin" valueType="num">
                                      <p:cBhvr additive="base">
                                        <p:cTn id="45" dur="500" fill="hold"/>
                                        <p:tgtEl>
                                          <p:spTgt spid="5127"/>
                                        </p:tgtEl>
                                        <p:attrNameLst>
                                          <p:attrName>ppt_x</p:attrName>
                                        </p:attrNameLst>
                                      </p:cBhvr>
                                      <p:tavLst>
                                        <p:tav tm="0">
                                          <p:val>
                                            <p:strVal val="#ppt_x"/>
                                          </p:val>
                                        </p:tav>
                                        <p:tav tm="100000">
                                          <p:val>
                                            <p:strVal val="#ppt_x"/>
                                          </p:val>
                                        </p:tav>
                                      </p:tavLst>
                                    </p:anim>
                                    <p:anim calcmode="lin" valueType="num">
                                      <p:cBhvr additive="base">
                                        <p:cTn id="46" dur="500" fill="hold"/>
                                        <p:tgtEl>
                                          <p:spTgt spid="512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130"/>
                                        </p:tgtEl>
                                        <p:attrNameLst>
                                          <p:attrName>style.visibility</p:attrName>
                                        </p:attrNameLst>
                                      </p:cBhvr>
                                      <p:to>
                                        <p:strVal val="visible"/>
                                      </p:to>
                                    </p:set>
                                    <p:anim calcmode="lin" valueType="num">
                                      <p:cBhvr additive="base">
                                        <p:cTn id="55" dur="500" fill="hold"/>
                                        <p:tgtEl>
                                          <p:spTgt spid="5130"/>
                                        </p:tgtEl>
                                        <p:attrNameLst>
                                          <p:attrName>ppt_x</p:attrName>
                                        </p:attrNameLst>
                                      </p:cBhvr>
                                      <p:tavLst>
                                        <p:tav tm="0">
                                          <p:val>
                                            <p:strVal val="#ppt_x"/>
                                          </p:val>
                                        </p:tav>
                                        <p:tav tm="100000">
                                          <p:val>
                                            <p:strVal val="#ppt_x"/>
                                          </p:val>
                                        </p:tav>
                                      </p:tavLst>
                                    </p:anim>
                                    <p:anim calcmode="lin" valueType="num">
                                      <p:cBhvr additive="base">
                                        <p:cTn id="56" dur="500" fill="hold"/>
                                        <p:tgtEl>
                                          <p:spTgt spid="513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fill="hold"/>
                                        <p:tgtEl>
                                          <p:spTgt spid="8"/>
                                        </p:tgtEl>
                                        <p:attrNameLst>
                                          <p:attrName>ppt_x</p:attrName>
                                        </p:attrNameLst>
                                      </p:cBhvr>
                                      <p:tavLst>
                                        <p:tav tm="0">
                                          <p:val>
                                            <p:strVal val="#ppt_x"/>
                                          </p:val>
                                        </p:tav>
                                        <p:tav tm="100000">
                                          <p:val>
                                            <p:strVal val="#ppt_x"/>
                                          </p:val>
                                        </p:tav>
                                      </p:tavLst>
                                    </p:anim>
                                    <p:anim calcmode="lin" valueType="num">
                                      <p:cBhvr additive="base">
                                        <p:cTn id="6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6"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52400" y="133290"/>
            <a:ext cx="4267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Times New Roman" pitchFamily="18" charset="0"/>
              <a:buChar char="-"/>
              <a:tabLst/>
            </a:pP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Chọn biểu tượng </a:t>
            </a:r>
            <a:r>
              <a:rPr kumimoji="0" lang="en-US"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G</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it</a:t>
            </a:r>
            <a:r>
              <a:rPr kumimoji="0" lang="en-US"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H</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ub và </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kết </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nối</a:t>
            </a:r>
            <a:endParaRPr kumimoji="0" lang="en-US" sz="2000" b="0" i="0" u="none" strike="noStrike" cap="none" normalizeH="0" baseline="0" smtClean="0">
              <a:ln>
                <a:noFill/>
              </a:ln>
              <a:solidFill>
                <a:schemeClr val="tx1"/>
              </a:solidFill>
              <a:effectLst/>
              <a:latin typeface="Cabin Medium" charset="-93"/>
              <a:cs typeface="Arial" pitchFamily="34" charset="0"/>
            </a:endParaRPr>
          </a:p>
        </p:txBody>
      </p:sp>
      <p:pic>
        <p:nvPicPr>
          <p:cNvPr id="6145"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582930"/>
            <a:ext cx="8916245" cy="50177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380206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Rectangle 5"/>
          <p:cNvSpPr>
            <a:spLocks noChangeArrowheads="1"/>
          </p:cNvSpPr>
          <p:nvPr/>
        </p:nvSpPr>
        <p:spPr bwMode="auto">
          <a:xfrm>
            <a:off x="10561319" y="4457700"/>
            <a:ext cx="53340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Times New Roman" pitchFamily="18" charset="0"/>
              <a:buChar char="-"/>
              <a:tabLst/>
            </a:pP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Nhập thông tin và bấm: </a:t>
            </a:r>
            <a:r>
              <a:rPr kumimoji="0" lang="vi-VN" sz="2000" b="1" i="0" u="none" strike="noStrike" cap="none" normalizeH="0" baseline="0" smtClean="0">
                <a:ln>
                  <a:noFill/>
                </a:ln>
                <a:solidFill>
                  <a:schemeClr val="tx1"/>
                </a:solidFill>
                <a:effectLst/>
                <a:latin typeface="Cabin Medium" charset="-93"/>
                <a:ea typeface="Calibri" pitchFamily="34" charset="0"/>
                <a:cs typeface="Times New Roman" pitchFamily="18" charset="0"/>
              </a:rPr>
              <a:t>continue </a:t>
            </a:r>
            <a:r>
              <a:rPr kumimoji="0" lang="vi-VN" sz="2000" b="1" i="0" u="none" strike="noStrike" cap="none" normalizeH="0" baseline="0" smtClean="0">
                <a:ln>
                  <a:noFill/>
                </a:ln>
                <a:solidFill>
                  <a:schemeClr val="tx1"/>
                </a:solidFill>
                <a:effectLst/>
                <a:latin typeface="Cabin Medium" charset="-93"/>
                <a:ea typeface="Calibri" pitchFamily="34" charset="0"/>
                <a:cs typeface="Times New Roman" pitchFamily="18" charset="0"/>
              </a:rPr>
              <a:t>to </a:t>
            </a:r>
            <a:r>
              <a:rPr kumimoji="0" lang="vi-VN" sz="2000" b="1" i="0" u="none" strike="noStrike" cap="none" normalizeH="0" baseline="0" smtClean="0">
                <a:ln>
                  <a:noFill/>
                </a:ln>
                <a:solidFill>
                  <a:schemeClr val="tx1"/>
                </a:solidFill>
                <a:effectLst/>
                <a:latin typeface="Cabin Medium" charset="-93"/>
                <a:ea typeface="Calibri" pitchFamily="34" charset="0"/>
                <a:cs typeface="Times New Roman" pitchFamily="18" charset="0"/>
              </a:rPr>
              <a:t>Render</a:t>
            </a:r>
            <a:endParaRPr kumimoji="0" lang="en-US" sz="2000" b="0" i="0" u="none" strike="noStrike" cap="none" normalizeH="0" baseline="0" smtClean="0">
              <a:ln>
                <a:noFill/>
              </a:ln>
              <a:solidFill>
                <a:schemeClr val="tx1"/>
              </a:solidFill>
              <a:effectLst/>
              <a:latin typeface="Cabin Medium" charset="-93"/>
              <a:cs typeface="Arial" pitchFamily="34" charset="0"/>
            </a:endParaRPr>
          </a:p>
        </p:txBody>
      </p:sp>
      <p:pic>
        <p:nvPicPr>
          <p:cNvPr id="6148"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5920" y="5045458"/>
            <a:ext cx="8845614" cy="49748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p:cNvSpPr>
            <a:spLocks noChangeArrowheads="1"/>
          </p:cNvSpPr>
          <p:nvPr/>
        </p:nvSpPr>
        <p:spPr bwMode="auto">
          <a:xfrm>
            <a:off x="0" y="348297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8"/>
          <p:cNvSpPr>
            <a:spLocks noChangeArrowheads="1"/>
          </p:cNvSpPr>
          <p:nvPr/>
        </p:nvSpPr>
        <p:spPr bwMode="auto">
          <a:xfrm>
            <a:off x="3124200" y="382875"/>
            <a:ext cx="44577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Times New Roman" pitchFamily="18" charset="0"/>
              <a:buChar char="-"/>
              <a:tabLst/>
            </a:pP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Chọn </a:t>
            </a:r>
            <a:r>
              <a:rPr kumimoji="0" lang="vi-VN" sz="2000" b="1" i="0" u="none" strike="noStrike" cap="none" normalizeH="0" baseline="0" smtClean="0">
                <a:ln>
                  <a:noFill/>
                </a:ln>
                <a:solidFill>
                  <a:schemeClr val="tx1"/>
                </a:solidFill>
                <a:effectLst/>
                <a:latin typeface="Cabin Medium" charset="-93"/>
                <a:ea typeface="Calibri" pitchFamily="34" charset="0"/>
                <a:cs typeface="Times New Roman" pitchFamily="18" charset="0"/>
              </a:rPr>
              <a:t>new</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 và bấm vào </a:t>
            </a:r>
            <a:r>
              <a:rPr kumimoji="0" lang="vi-VN" sz="2000" b="1" i="0" u="none" strike="noStrike" cap="none" normalizeH="0" baseline="0" smtClean="0">
                <a:ln>
                  <a:noFill/>
                </a:ln>
                <a:solidFill>
                  <a:schemeClr val="tx1"/>
                </a:solidFill>
                <a:effectLst/>
                <a:latin typeface="Cabin Medium" charset="-93"/>
                <a:ea typeface="Calibri" pitchFamily="34" charset="0"/>
                <a:cs typeface="Times New Roman" pitchFamily="18" charset="0"/>
              </a:rPr>
              <a:t>web </a:t>
            </a:r>
            <a:r>
              <a:rPr kumimoji="0" lang="vi-VN" sz="2000" b="1" i="0" u="none" strike="noStrike" cap="none" normalizeH="0" baseline="0" smtClean="0">
                <a:ln>
                  <a:noFill/>
                </a:ln>
                <a:solidFill>
                  <a:schemeClr val="tx1"/>
                </a:solidFill>
                <a:effectLst/>
                <a:latin typeface="Cabin Medium" charset="-93"/>
                <a:ea typeface="Calibri" pitchFamily="34" charset="0"/>
                <a:cs typeface="Times New Roman" pitchFamily="18" charset="0"/>
              </a:rPr>
              <a:t>service</a:t>
            </a:r>
            <a:endParaRPr kumimoji="0" lang="en-US" sz="2000" b="0" i="0" u="none" strike="noStrike" cap="none" normalizeH="0" baseline="0" smtClean="0">
              <a:ln>
                <a:noFill/>
              </a:ln>
              <a:solidFill>
                <a:schemeClr val="tx1"/>
              </a:solidFill>
              <a:effectLst/>
              <a:latin typeface="Cabin Medium" charset="-93"/>
              <a:cs typeface="Arial" pitchFamily="34" charset="0"/>
            </a:endParaRPr>
          </a:p>
        </p:txBody>
      </p:sp>
      <p:pic>
        <p:nvPicPr>
          <p:cNvPr id="6151"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879444"/>
            <a:ext cx="8741405" cy="49193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9"/>
          <p:cNvSpPr>
            <a:spLocks noChangeArrowheads="1"/>
          </p:cNvSpPr>
          <p:nvPr/>
        </p:nvSpPr>
        <p:spPr bwMode="auto">
          <a:xfrm>
            <a:off x="152400" y="395446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11"/>
          <p:cNvSpPr>
            <a:spLocks noChangeArrowheads="1"/>
          </p:cNvSpPr>
          <p:nvPr/>
        </p:nvSpPr>
        <p:spPr bwMode="auto">
          <a:xfrm>
            <a:off x="9982200" y="4845403"/>
            <a:ext cx="2438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Times New Roman" pitchFamily="18" charset="0"/>
              <a:buChar char="-"/>
              <a:tabLst/>
            </a:pP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Bấm vào </a:t>
            </a:r>
            <a:r>
              <a:rPr kumimoji="0" lang="en-US"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G</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it</a:t>
            </a:r>
            <a:r>
              <a:rPr kumimoji="0" lang="en-US"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H</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ub </a:t>
            </a:r>
            <a:endParaRPr kumimoji="0" lang="en-US" sz="2000" b="0" i="0" u="none" strike="noStrike" cap="none" normalizeH="0" baseline="0" smtClean="0">
              <a:ln>
                <a:noFill/>
              </a:ln>
              <a:solidFill>
                <a:schemeClr val="tx1"/>
              </a:solidFill>
              <a:effectLst/>
              <a:latin typeface="Cabin Medium" charset="-93"/>
              <a:cs typeface="Arial" pitchFamily="34" charset="0"/>
            </a:endParaRPr>
          </a:p>
        </p:txBody>
      </p:sp>
      <p:pic>
        <p:nvPicPr>
          <p:cNvPr id="6154"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1254" y="5425440"/>
            <a:ext cx="8394946" cy="47244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2"/>
          <p:cNvSpPr>
            <a:spLocks noChangeArrowheads="1"/>
          </p:cNvSpPr>
          <p:nvPr/>
        </p:nvSpPr>
        <p:spPr bwMode="auto">
          <a:xfrm>
            <a:off x="304800" y="410686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89465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5"/>
                                        </p:tgtEl>
                                        <p:attrNameLst>
                                          <p:attrName>style.visibility</p:attrName>
                                        </p:attrNameLst>
                                      </p:cBhvr>
                                      <p:to>
                                        <p:strVal val="visible"/>
                                      </p:to>
                                    </p:set>
                                    <p:animEffect transition="in" filter="fade">
                                      <p:cBhvr>
                                        <p:cTn id="7" dur="10"/>
                                        <p:tgtEl>
                                          <p:spTgt spid="6145"/>
                                        </p:tgtEl>
                                      </p:cBhvr>
                                    </p:animEffect>
                                    <p:anim calcmode="lin" valueType="num">
                                      <p:cBhvr>
                                        <p:cTn id="8" dur="10" fill="hold"/>
                                        <p:tgtEl>
                                          <p:spTgt spid="6145"/>
                                        </p:tgtEl>
                                        <p:attrNameLst>
                                          <p:attrName>ppt_x</p:attrName>
                                        </p:attrNameLst>
                                      </p:cBhvr>
                                      <p:tavLst>
                                        <p:tav tm="0">
                                          <p:val>
                                            <p:strVal val="#ppt_x"/>
                                          </p:val>
                                        </p:tav>
                                        <p:tav tm="100000">
                                          <p:val>
                                            <p:strVal val="#ppt_x"/>
                                          </p:val>
                                        </p:tav>
                                      </p:tavLst>
                                    </p:anim>
                                    <p:anim calcmode="lin" valueType="num">
                                      <p:cBhvr>
                                        <p:cTn id="9" dur="10" fill="hold"/>
                                        <p:tgtEl>
                                          <p:spTgt spid="614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
                                        <p:tgtEl>
                                          <p:spTgt spid="2"/>
                                        </p:tgtEl>
                                      </p:cBhvr>
                                    </p:animEffect>
                                    <p:anim calcmode="lin" valueType="num">
                                      <p:cBhvr>
                                        <p:cTn id="13" dur="10" fill="hold"/>
                                        <p:tgtEl>
                                          <p:spTgt spid="2"/>
                                        </p:tgtEl>
                                        <p:attrNameLst>
                                          <p:attrName>ppt_x</p:attrName>
                                        </p:attrNameLst>
                                      </p:cBhvr>
                                      <p:tavLst>
                                        <p:tav tm="0">
                                          <p:val>
                                            <p:strVal val="#ppt_x"/>
                                          </p:val>
                                        </p:tav>
                                        <p:tav tm="100000">
                                          <p:val>
                                            <p:strVal val="#ppt_x"/>
                                          </p:val>
                                        </p:tav>
                                      </p:tavLst>
                                    </p:anim>
                                    <p:anim calcmode="lin" valueType="num">
                                      <p:cBhvr>
                                        <p:cTn id="14" dur="1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148"/>
                                        </p:tgtEl>
                                        <p:attrNameLst>
                                          <p:attrName>style.visibility</p:attrName>
                                        </p:attrNameLst>
                                      </p:cBhvr>
                                      <p:to>
                                        <p:strVal val="visible"/>
                                      </p:to>
                                    </p:set>
                                    <p:animEffect transition="in" filter="fade">
                                      <p:cBhvr>
                                        <p:cTn id="19" dur="10"/>
                                        <p:tgtEl>
                                          <p:spTgt spid="6148"/>
                                        </p:tgtEl>
                                      </p:cBhvr>
                                    </p:animEffect>
                                    <p:anim calcmode="lin" valueType="num">
                                      <p:cBhvr>
                                        <p:cTn id="20" dur="10" fill="hold"/>
                                        <p:tgtEl>
                                          <p:spTgt spid="6148"/>
                                        </p:tgtEl>
                                        <p:attrNameLst>
                                          <p:attrName>ppt_x</p:attrName>
                                        </p:attrNameLst>
                                      </p:cBhvr>
                                      <p:tavLst>
                                        <p:tav tm="0">
                                          <p:val>
                                            <p:strVal val="#ppt_x"/>
                                          </p:val>
                                        </p:tav>
                                        <p:tav tm="100000">
                                          <p:val>
                                            <p:strVal val="#ppt_x"/>
                                          </p:val>
                                        </p:tav>
                                      </p:tavLst>
                                    </p:anim>
                                    <p:anim calcmode="lin" valueType="num">
                                      <p:cBhvr>
                                        <p:cTn id="21" dur="10" fill="hold"/>
                                        <p:tgtEl>
                                          <p:spTgt spid="614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
                                        <p:tgtEl>
                                          <p:spTgt spid="4"/>
                                        </p:tgtEl>
                                      </p:cBhvr>
                                    </p:animEffect>
                                    <p:anim calcmode="lin" valueType="num">
                                      <p:cBhvr>
                                        <p:cTn id="25" dur="10" fill="hold"/>
                                        <p:tgtEl>
                                          <p:spTgt spid="4"/>
                                        </p:tgtEl>
                                        <p:attrNameLst>
                                          <p:attrName>ppt_x</p:attrName>
                                        </p:attrNameLst>
                                      </p:cBhvr>
                                      <p:tavLst>
                                        <p:tav tm="0">
                                          <p:val>
                                            <p:strVal val="#ppt_x"/>
                                          </p:val>
                                        </p:tav>
                                        <p:tav tm="100000">
                                          <p:val>
                                            <p:strVal val="#ppt_x"/>
                                          </p:val>
                                        </p:tav>
                                      </p:tavLst>
                                    </p:anim>
                                    <p:anim calcmode="lin" valueType="num">
                                      <p:cBhvr>
                                        <p:cTn id="26" dur="1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xit" presetSubtype="0" fill="hold" nodeType="clickEffect">
                                  <p:stCondLst>
                                    <p:cond delay="0"/>
                                  </p:stCondLst>
                                  <p:childTnLst>
                                    <p:animEffect transition="out" filter="fade">
                                      <p:cBhvr>
                                        <p:cTn id="30" dur="10"/>
                                        <p:tgtEl>
                                          <p:spTgt spid="6145"/>
                                        </p:tgtEl>
                                      </p:cBhvr>
                                    </p:animEffect>
                                    <p:anim calcmode="lin" valueType="num">
                                      <p:cBhvr>
                                        <p:cTn id="31" dur="10"/>
                                        <p:tgtEl>
                                          <p:spTgt spid="6145"/>
                                        </p:tgtEl>
                                        <p:attrNameLst>
                                          <p:attrName>ppt_x</p:attrName>
                                        </p:attrNameLst>
                                      </p:cBhvr>
                                      <p:tavLst>
                                        <p:tav tm="0">
                                          <p:val>
                                            <p:strVal val="ppt_x"/>
                                          </p:val>
                                        </p:tav>
                                        <p:tav tm="100000">
                                          <p:val>
                                            <p:strVal val="ppt_x"/>
                                          </p:val>
                                        </p:tav>
                                      </p:tavLst>
                                    </p:anim>
                                    <p:anim calcmode="lin" valueType="num">
                                      <p:cBhvr>
                                        <p:cTn id="32" dur="10"/>
                                        <p:tgtEl>
                                          <p:spTgt spid="6145"/>
                                        </p:tgtEl>
                                        <p:attrNameLst>
                                          <p:attrName>ppt_y</p:attrName>
                                        </p:attrNameLst>
                                      </p:cBhvr>
                                      <p:tavLst>
                                        <p:tav tm="0">
                                          <p:val>
                                            <p:strVal val="ppt_y"/>
                                          </p:val>
                                        </p:tav>
                                        <p:tav tm="100000">
                                          <p:val>
                                            <p:strVal val="ppt_y+.1"/>
                                          </p:val>
                                        </p:tav>
                                      </p:tavLst>
                                    </p:anim>
                                    <p:set>
                                      <p:cBhvr>
                                        <p:cTn id="33" dur="1" fill="hold">
                                          <p:stCondLst>
                                            <p:cond delay="9"/>
                                          </p:stCondLst>
                                        </p:cTn>
                                        <p:tgtEl>
                                          <p:spTgt spid="6145"/>
                                        </p:tgtEl>
                                        <p:attrNameLst>
                                          <p:attrName>style.visibility</p:attrName>
                                        </p:attrNameLst>
                                      </p:cBhvr>
                                      <p:to>
                                        <p:strVal val="hidden"/>
                                      </p:to>
                                    </p:set>
                                  </p:childTnLst>
                                </p:cTn>
                              </p:par>
                              <p:par>
                                <p:cTn id="34" presetID="42" presetClass="exit" presetSubtype="0" fill="hold" grpId="1" nodeType="withEffect">
                                  <p:stCondLst>
                                    <p:cond delay="0"/>
                                  </p:stCondLst>
                                  <p:childTnLst>
                                    <p:animEffect transition="out" filter="fade">
                                      <p:cBhvr>
                                        <p:cTn id="35" dur="10"/>
                                        <p:tgtEl>
                                          <p:spTgt spid="2"/>
                                        </p:tgtEl>
                                      </p:cBhvr>
                                    </p:animEffect>
                                    <p:anim calcmode="lin" valueType="num">
                                      <p:cBhvr>
                                        <p:cTn id="36" dur="10"/>
                                        <p:tgtEl>
                                          <p:spTgt spid="2"/>
                                        </p:tgtEl>
                                        <p:attrNameLst>
                                          <p:attrName>ppt_x</p:attrName>
                                        </p:attrNameLst>
                                      </p:cBhvr>
                                      <p:tavLst>
                                        <p:tav tm="0">
                                          <p:val>
                                            <p:strVal val="ppt_x"/>
                                          </p:val>
                                        </p:tav>
                                        <p:tav tm="100000">
                                          <p:val>
                                            <p:strVal val="ppt_x"/>
                                          </p:val>
                                        </p:tav>
                                      </p:tavLst>
                                    </p:anim>
                                    <p:anim calcmode="lin" valueType="num">
                                      <p:cBhvr>
                                        <p:cTn id="37" dur="10"/>
                                        <p:tgtEl>
                                          <p:spTgt spid="2"/>
                                        </p:tgtEl>
                                        <p:attrNameLst>
                                          <p:attrName>ppt_y</p:attrName>
                                        </p:attrNameLst>
                                      </p:cBhvr>
                                      <p:tavLst>
                                        <p:tav tm="0">
                                          <p:val>
                                            <p:strVal val="ppt_y"/>
                                          </p:val>
                                        </p:tav>
                                        <p:tav tm="100000">
                                          <p:val>
                                            <p:strVal val="ppt_y+.1"/>
                                          </p:val>
                                        </p:tav>
                                      </p:tavLst>
                                    </p:anim>
                                    <p:set>
                                      <p:cBhvr>
                                        <p:cTn id="38" dur="1" fill="hold">
                                          <p:stCondLst>
                                            <p:cond delay="9"/>
                                          </p:stCondLst>
                                        </p:cTn>
                                        <p:tgtEl>
                                          <p:spTgt spid="2"/>
                                        </p:tgtEl>
                                        <p:attrNameLst>
                                          <p:attrName>style.visibility</p:attrName>
                                        </p:attrNameLst>
                                      </p:cBhvr>
                                      <p:to>
                                        <p:strVal val="hidden"/>
                                      </p:to>
                                    </p:set>
                                  </p:childTnLst>
                                </p:cTn>
                              </p:par>
                              <p:par>
                                <p:cTn id="39" presetID="42" presetClass="exit" presetSubtype="0" fill="hold" nodeType="withEffect">
                                  <p:stCondLst>
                                    <p:cond delay="0"/>
                                  </p:stCondLst>
                                  <p:childTnLst>
                                    <p:animEffect transition="out" filter="fade">
                                      <p:cBhvr>
                                        <p:cTn id="40" dur="10"/>
                                        <p:tgtEl>
                                          <p:spTgt spid="6148"/>
                                        </p:tgtEl>
                                      </p:cBhvr>
                                    </p:animEffect>
                                    <p:anim calcmode="lin" valueType="num">
                                      <p:cBhvr>
                                        <p:cTn id="41" dur="10"/>
                                        <p:tgtEl>
                                          <p:spTgt spid="6148"/>
                                        </p:tgtEl>
                                        <p:attrNameLst>
                                          <p:attrName>ppt_x</p:attrName>
                                        </p:attrNameLst>
                                      </p:cBhvr>
                                      <p:tavLst>
                                        <p:tav tm="0">
                                          <p:val>
                                            <p:strVal val="ppt_x"/>
                                          </p:val>
                                        </p:tav>
                                        <p:tav tm="100000">
                                          <p:val>
                                            <p:strVal val="ppt_x"/>
                                          </p:val>
                                        </p:tav>
                                      </p:tavLst>
                                    </p:anim>
                                    <p:anim calcmode="lin" valueType="num">
                                      <p:cBhvr>
                                        <p:cTn id="42" dur="10"/>
                                        <p:tgtEl>
                                          <p:spTgt spid="6148"/>
                                        </p:tgtEl>
                                        <p:attrNameLst>
                                          <p:attrName>ppt_y</p:attrName>
                                        </p:attrNameLst>
                                      </p:cBhvr>
                                      <p:tavLst>
                                        <p:tav tm="0">
                                          <p:val>
                                            <p:strVal val="ppt_y"/>
                                          </p:val>
                                        </p:tav>
                                        <p:tav tm="100000">
                                          <p:val>
                                            <p:strVal val="ppt_y+.1"/>
                                          </p:val>
                                        </p:tav>
                                      </p:tavLst>
                                    </p:anim>
                                    <p:set>
                                      <p:cBhvr>
                                        <p:cTn id="43" dur="1" fill="hold">
                                          <p:stCondLst>
                                            <p:cond delay="9"/>
                                          </p:stCondLst>
                                        </p:cTn>
                                        <p:tgtEl>
                                          <p:spTgt spid="6148"/>
                                        </p:tgtEl>
                                        <p:attrNameLst>
                                          <p:attrName>style.visibility</p:attrName>
                                        </p:attrNameLst>
                                      </p:cBhvr>
                                      <p:to>
                                        <p:strVal val="hidden"/>
                                      </p:to>
                                    </p:set>
                                  </p:childTnLst>
                                </p:cTn>
                              </p:par>
                              <p:par>
                                <p:cTn id="44" presetID="42" presetClass="exit" presetSubtype="0" fill="hold" grpId="1" nodeType="withEffect">
                                  <p:stCondLst>
                                    <p:cond delay="0"/>
                                  </p:stCondLst>
                                  <p:childTnLst>
                                    <p:animEffect transition="out" filter="fade">
                                      <p:cBhvr>
                                        <p:cTn id="45" dur="10"/>
                                        <p:tgtEl>
                                          <p:spTgt spid="4"/>
                                        </p:tgtEl>
                                      </p:cBhvr>
                                    </p:animEffect>
                                    <p:anim calcmode="lin" valueType="num">
                                      <p:cBhvr>
                                        <p:cTn id="46" dur="10"/>
                                        <p:tgtEl>
                                          <p:spTgt spid="4"/>
                                        </p:tgtEl>
                                        <p:attrNameLst>
                                          <p:attrName>ppt_x</p:attrName>
                                        </p:attrNameLst>
                                      </p:cBhvr>
                                      <p:tavLst>
                                        <p:tav tm="0">
                                          <p:val>
                                            <p:strVal val="ppt_x"/>
                                          </p:val>
                                        </p:tav>
                                        <p:tav tm="100000">
                                          <p:val>
                                            <p:strVal val="ppt_x"/>
                                          </p:val>
                                        </p:tav>
                                      </p:tavLst>
                                    </p:anim>
                                    <p:anim calcmode="lin" valueType="num">
                                      <p:cBhvr>
                                        <p:cTn id="47" dur="10"/>
                                        <p:tgtEl>
                                          <p:spTgt spid="4"/>
                                        </p:tgtEl>
                                        <p:attrNameLst>
                                          <p:attrName>ppt_y</p:attrName>
                                        </p:attrNameLst>
                                      </p:cBhvr>
                                      <p:tavLst>
                                        <p:tav tm="0">
                                          <p:val>
                                            <p:strVal val="ppt_y"/>
                                          </p:val>
                                        </p:tav>
                                        <p:tav tm="100000">
                                          <p:val>
                                            <p:strVal val="ppt_y+.1"/>
                                          </p:val>
                                        </p:tav>
                                      </p:tavLst>
                                    </p:anim>
                                    <p:set>
                                      <p:cBhvr>
                                        <p:cTn id="48" dur="1" fill="hold">
                                          <p:stCondLst>
                                            <p:cond delay="9"/>
                                          </p:stCondLst>
                                        </p:cTn>
                                        <p:tgtEl>
                                          <p:spTgt spid="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6151"/>
                                        </p:tgtEl>
                                        <p:attrNameLst>
                                          <p:attrName>style.visibility</p:attrName>
                                        </p:attrNameLst>
                                      </p:cBhvr>
                                      <p:to>
                                        <p:strVal val="visible"/>
                                      </p:to>
                                    </p:set>
                                    <p:animEffect transition="in" filter="fade">
                                      <p:cBhvr>
                                        <p:cTn id="53" dur="10"/>
                                        <p:tgtEl>
                                          <p:spTgt spid="6151"/>
                                        </p:tgtEl>
                                      </p:cBhvr>
                                    </p:animEffect>
                                    <p:anim calcmode="lin" valueType="num">
                                      <p:cBhvr>
                                        <p:cTn id="54" dur="10" fill="hold"/>
                                        <p:tgtEl>
                                          <p:spTgt spid="6151"/>
                                        </p:tgtEl>
                                        <p:attrNameLst>
                                          <p:attrName>ppt_x</p:attrName>
                                        </p:attrNameLst>
                                      </p:cBhvr>
                                      <p:tavLst>
                                        <p:tav tm="0">
                                          <p:val>
                                            <p:strVal val="#ppt_x"/>
                                          </p:val>
                                        </p:tav>
                                        <p:tav tm="100000">
                                          <p:val>
                                            <p:strVal val="#ppt_x"/>
                                          </p:val>
                                        </p:tav>
                                      </p:tavLst>
                                    </p:anim>
                                    <p:anim calcmode="lin" valueType="num">
                                      <p:cBhvr>
                                        <p:cTn id="55" dur="10" fill="hold"/>
                                        <p:tgtEl>
                                          <p:spTgt spid="6151"/>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10"/>
                                        <p:tgtEl>
                                          <p:spTgt spid="6"/>
                                        </p:tgtEl>
                                      </p:cBhvr>
                                    </p:animEffect>
                                    <p:anim calcmode="lin" valueType="num">
                                      <p:cBhvr>
                                        <p:cTn id="59" dur="10" fill="hold"/>
                                        <p:tgtEl>
                                          <p:spTgt spid="6"/>
                                        </p:tgtEl>
                                        <p:attrNameLst>
                                          <p:attrName>ppt_x</p:attrName>
                                        </p:attrNameLst>
                                      </p:cBhvr>
                                      <p:tavLst>
                                        <p:tav tm="0">
                                          <p:val>
                                            <p:strVal val="#ppt_x"/>
                                          </p:val>
                                        </p:tav>
                                        <p:tav tm="100000">
                                          <p:val>
                                            <p:strVal val="#ppt_x"/>
                                          </p:val>
                                        </p:tav>
                                      </p:tavLst>
                                    </p:anim>
                                    <p:anim calcmode="lin" valueType="num">
                                      <p:cBhvr>
                                        <p:cTn id="60" dur="1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6154"/>
                                        </p:tgtEl>
                                        <p:attrNameLst>
                                          <p:attrName>style.visibility</p:attrName>
                                        </p:attrNameLst>
                                      </p:cBhvr>
                                      <p:to>
                                        <p:strVal val="visible"/>
                                      </p:to>
                                    </p:set>
                                    <p:animEffect transition="in" filter="fade">
                                      <p:cBhvr>
                                        <p:cTn id="65" dur="10"/>
                                        <p:tgtEl>
                                          <p:spTgt spid="6154"/>
                                        </p:tgtEl>
                                      </p:cBhvr>
                                    </p:animEffect>
                                    <p:anim calcmode="lin" valueType="num">
                                      <p:cBhvr>
                                        <p:cTn id="66" dur="10" fill="hold"/>
                                        <p:tgtEl>
                                          <p:spTgt spid="6154"/>
                                        </p:tgtEl>
                                        <p:attrNameLst>
                                          <p:attrName>ppt_x</p:attrName>
                                        </p:attrNameLst>
                                      </p:cBhvr>
                                      <p:tavLst>
                                        <p:tav tm="0">
                                          <p:val>
                                            <p:strVal val="#ppt_x"/>
                                          </p:val>
                                        </p:tav>
                                        <p:tav tm="100000">
                                          <p:val>
                                            <p:strVal val="#ppt_x"/>
                                          </p:val>
                                        </p:tav>
                                      </p:tavLst>
                                    </p:anim>
                                    <p:anim calcmode="lin" valueType="num">
                                      <p:cBhvr>
                                        <p:cTn id="67" dur="10" fill="hold"/>
                                        <p:tgtEl>
                                          <p:spTgt spid="6154"/>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10"/>
                                        <p:tgtEl>
                                          <p:spTgt spid="8"/>
                                        </p:tgtEl>
                                      </p:cBhvr>
                                    </p:animEffect>
                                    <p:anim calcmode="lin" valueType="num">
                                      <p:cBhvr>
                                        <p:cTn id="71" dur="10" fill="hold"/>
                                        <p:tgtEl>
                                          <p:spTgt spid="8"/>
                                        </p:tgtEl>
                                        <p:attrNameLst>
                                          <p:attrName>ppt_x</p:attrName>
                                        </p:attrNameLst>
                                      </p:cBhvr>
                                      <p:tavLst>
                                        <p:tav tm="0">
                                          <p:val>
                                            <p:strVal val="#ppt_x"/>
                                          </p:val>
                                        </p:tav>
                                        <p:tav tm="100000">
                                          <p:val>
                                            <p:strVal val="#ppt_x"/>
                                          </p:val>
                                        </p:tav>
                                      </p:tavLst>
                                    </p:anim>
                                    <p:anim calcmode="lin" valueType="num">
                                      <p:cBhvr>
                                        <p:cTn id="72" dur="1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6"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74320" y="180944"/>
            <a:ext cx="13639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Times New Roman" pitchFamily="18" charset="0"/>
              <a:buChar char="-"/>
              <a:tabLst/>
            </a:pPr>
            <a:r>
              <a:rPr kumimoji="0" lang="en-US"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Install </a:t>
            </a:r>
            <a:endParaRPr kumimoji="0" lang="en-US" sz="2000" b="0" i="0" u="none" strike="noStrike" cap="none" normalizeH="0" baseline="0" smtClean="0">
              <a:ln>
                <a:noFill/>
              </a:ln>
              <a:solidFill>
                <a:schemeClr val="tx1"/>
              </a:solidFill>
              <a:effectLst/>
              <a:latin typeface="Cabin Medium" charset="-93"/>
              <a:cs typeface="Arial" pitchFamily="34" charset="0"/>
            </a:endParaRPr>
          </a:p>
        </p:txBody>
      </p:sp>
      <p:pic>
        <p:nvPicPr>
          <p:cNvPr id="7169"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09600"/>
            <a:ext cx="9004256" cy="50673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380206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Rectangle 5"/>
          <p:cNvSpPr>
            <a:spLocks noChangeArrowheads="1"/>
          </p:cNvSpPr>
          <p:nvPr/>
        </p:nvSpPr>
        <p:spPr bwMode="auto">
          <a:xfrm>
            <a:off x="9265920" y="4089687"/>
            <a:ext cx="4724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Times New Roman" pitchFamily="18" charset="0"/>
              <a:buChar char="-"/>
              <a:tabLst/>
            </a:pP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Chọn dự án cần triển khai </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và </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connect</a:t>
            </a:r>
            <a:endParaRPr kumimoji="0" lang="en-US" sz="2000" b="0" i="0" u="none" strike="noStrike" cap="none" normalizeH="0" baseline="0" smtClean="0">
              <a:ln>
                <a:noFill/>
              </a:ln>
              <a:solidFill>
                <a:schemeClr val="tx1"/>
              </a:solidFill>
              <a:effectLst/>
              <a:latin typeface="Cabin Medium" charset="-93"/>
              <a:cs typeface="Arial" pitchFamily="34" charset="0"/>
            </a:endParaRPr>
          </a:p>
        </p:txBody>
      </p:sp>
      <p:pic>
        <p:nvPicPr>
          <p:cNvPr id="7172"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8720" y="4670743"/>
            <a:ext cx="8747555" cy="49228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p:cNvSpPr>
            <a:spLocks noChangeArrowheads="1"/>
          </p:cNvSpPr>
          <p:nvPr/>
        </p:nvSpPr>
        <p:spPr bwMode="auto">
          <a:xfrm>
            <a:off x="152400" y="395446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8"/>
          <p:cNvSpPr>
            <a:spLocks noChangeArrowheads="1"/>
          </p:cNvSpPr>
          <p:nvPr/>
        </p:nvSpPr>
        <p:spPr bwMode="auto">
          <a:xfrm>
            <a:off x="2057400" y="380999"/>
            <a:ext cx="6096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Times New Roman" pitchFamily="18" charset="0"/>
              <a:buChar char="-"/>
              <a:tabLst/>
            </a:pP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Kéo xuống chọn npm run build, npm start </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và </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Free</a:t>
            </a:r>
            <a:endParaRPr kumimoji="0" lang="en-US" sz="2000" b="0" i="0" u="none" strike="noStrike" cap="none" normalizeH="0" baseline="0" smtClean="0">
              <a:ln>
                <a:noFill/>
              </a:ln>
              <a:solidFill>
                <a:schemeClr val="tx1"/>
              </a:solidFill>
              <a:effectLst/>
              <a:latin typeface="Cabin Medium" charset="-93"/>
              <a:cs typeface="Arial" pitchFamily="34" charset="0"/>
            </a:endParaRPr>
          </a:p>
        </p:txBody>
      </p:sp>
      <p:pic>
        <p:nvPicPr>
          <p:cNvPr id="7175"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 y="820707"/>
            <a:ext cx="8719912" cy="490728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9"/>
          <p:cNvSpPr>
            <a:spLocks noChangeArrowheads="1"/>
          </p:cNvSpPr>
          <p:nvPr/>
        </p:nvSpPr>
        <p:spPr bwMode="auto">
          <a:xfrm>
            <a:off x="304800" y="410686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11"/>
          <p:cNvSpPr>
            <a:spLocks noChangeArrowheads="1"/>
          </p:cNvSpPr>
          <p:nvPr/>
        </p:nvSpPr>
        <p:spPr bwMode="auto">
          <a:xfrm>
            <a:off x="10866120" y="4369692"/>
            <a:ext cx="6248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Times New Roman" pitchFamily="18" charset="0"/>
              <a:buChar char="-"/>
              <a:tabLst/>
            </a:pP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Nhập environment variables và </a:t>
            </a:r>
            <a:r>
              <a:rPr kumimoji="0" lang="fr-FR"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Deploy web </a:t>
            </a:r>
            <a:r>
              <a:rPr kumimoji="0" lang="fr-FR"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service</a:t>
            </a:r>
            <a:r>
              <a:rPr kumimoji="0" lang="en-US"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a:t>
            </a:r>
            <a:endParaRPr kumimoji="0" lang="en-US" sz="2000" b="0" i="0" u="none" strike="noStrike" cap="none" normalizeH="0" baseline="0" smtClean="0">
              <a:ln>
                <a:noFill/>
              </a:ln>
              <a:solidFill>
                <a:schemeClr val="tx1"/>
              </a:solidFill>
              <a:effectLst/>
              <a:latin typeface="Cabin Medium" charset="-93"/>
              <a:cs typeface="Arial" pitchFamily="34" charset="0"/>
            </a:endParaRPr>
          </a:p>
        </p:txBody>
      </p:sp>
      <p:pic>
        <p:nvPicPr>
          <p:cNvPr id="7178"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0680" y="4832517"/>
            <a:ext cx="8936555" cy="50292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2"/>
          <p:cNvSpPr>
            <a:spLocks noChangeArrowheads="1"/>
          </p:cNvSpPr>
          <p:nvPr/>
        </p:nvSpPr>
        <p:spPr bwMode="auto">
          <a:xfrm>
            <a:off x="457200" y="425926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 name="Rectangle 9"/>
          <p:cNvSpPr/>
          <p:nvPr/>
        </p:nvSpPr>
        <p:spPr>
          <a:xfrm>
            <a:off x="3779521" y="4769802"/>
            <a:ext cx="10210799" cy="612475"/>
          </a:xfrm>
          <a:prstGeom prst="rect">
            <a:avLst/>
          </a:prstGeom>
        </p:spPr>
        <p:txBody>
          <a:bodyPr wrap="square">
            <a:spAutoFit/>
          </a:bodyPr>
          <a:lstStyle/>
          <a:p>
            <a:r>
              <a:rPr lang="vi-VN" sz="3380" b="1">
                <a:latin typeface="Cabin Medium" charset="-93"/>
              </a:rPr>
              <a:t>Notice: </a:t>
            </a:r>
            <a:r>
              <a:rPr lang="vi-VN" sz="3380">
                <a:latin typeface="Cabin Medium" charset="-93"/>
              </a:rPr>
              <a:t>Không gặp vấn đề trong quá trình thực hiện</a:t>
            </a:r>
            <a:r>
              <a:rPr lang="en-US" sz="3380">
                <a:latin typeface="Cabin Medium" charset="-93"/>
              </a:rPr>
              <a:t>.</a:t>
            </a:r>
            <a:endParaRPr lang="en-US" sz="3380">
              <a:latin typeface="Cabin Medium" charset="-93"/>
            </a:endParaRPr>
          </a:p>
        </p:txBody>
      </p:sp>
    </p:spTree>
    <p:extLst>
      <p:ext uri="{BB962C8B-B14F-4D97-AF65-F5344CB8AC3E}">
        <p14:creationId xmlns:p14="http://schemas.microsoft.com/office/powerpoint/2010/main" val="355681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169"/>
                                        </p:tgtEl>
                                        <p:attrNameLst>
                                          <p:attrName>style.visibility</p:attrName>
                                        </p:attrNameLst>
                                      </p:cBhvr>
                                      <p:to>
                                        <p:strVal val="visible"/>
                                      </p:to>
                                    </p:set>
                                    <p:animEffect transition="in" filter="barn(inVertical)">
                                      <p:cBhvr>
                                        <p:cTn id="7" dur="500"/>
                                        <p:tgtEl>
                                          <p:spTgt spid="716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7172"/>
                                        </p:tgtEl>
                                        <p:attrNameLst>
                                          <p:attrName>style.visibility</p:attrName>
                                        </p:attrNameLst>
                                      </p:cBhvr>
                                      <p:to>
                                        <p:strVal val="visible"/>
                                      </p:to>
                                    </p:set>
                                    <p:animEffect transition="in" filter="barn(inVertical)">
                                      <p:cBhvr>
                                        <p:cTn id="15" dur="500"/>
                                        <p:tgtEl>
                                          <p:spTgt spid="717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xit" presetSubtype="21" fill="hold" nodeType="clickEffect">
                                  <p:stCondLst>
                                    <p:cond delay="0"/>
                                  </p:stCondLst>
                                  <p:childTnLst>
                                    <p:animEffect transition="out" filter="barn(inVertical)">
                                      <p:cBhvr>
                                        <p:cTn id="22" dur="500"/>
                                        <p:tgtEl>
                                          <p:spTgt spid="7169"/>
                                        </p:tgtEl>
                                      </p:cBhvr>
                                    </p:animEffect>
                                    <p:set>
                                      <p:cBhvr>
                                        <p:cTn id="23" dur="1" fill="hold">
                                          <p:stCondLst>
                                            <p:cond delay="499"/>
                                          </p:stCondLst>
                                        </p:cTn>
                                        <p:tgtEl>
                                          <p:spTgt spid="7169"/>
                                        </p:tgtEl>
                                        <p:attrNameLst>
                                          <p:attrName>style.visibility</p:attrName>
                                        </p:attrNameLst>
                                      </p:cBhvr>
                                      <p:to>
                                        <p:strVal val="hidden"/>
                                      </p:to>
                                    </p:set>
                                  </p:childTnLst>
                                </p:cTn>
                              </p:par>
                              <p:par>
                                <p:cTn id="24" presetID="16" presetClass="exit" presetSubtype="21" fill="hold" grpId="1" nodeType="withEffect">
                                  <p:stCondLst>
                                    <p:cond delay="0"/>
                                  </p:stCondLst>
                                  <p:childTnLst>
                                    <p:animEffect transition="out" filter="barn(inVertical)">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6" presetClass="exit" presetSubtype="21" fill="hold" nodeType="withEffect">
                                  <p:stCondLst>
                                    <p:cond delay="0"/>
                                  </p:stCondLst>
                                  <p:childTnLst>
                                    <p:animEffect transition="out" filter="barn(inVertical)">
                                      <p:cBhvr>
                                        <p:cTn id="28" dur="500"/>
                                        <p:tgtEl>
                                          <p:spTgt spid="7172"/>
                                        </p:tgtEl>
                                      </p:cBhvr>
                                    </p:animEffect>
                                    <p:set>
                                      <p:cBhvr>
                                        <p:cTn id="29" dur="1" fill="hold">
                                          <p:stCondLst>
                                            <p:cond delay="499"/>
                                          </p:stCondLst>
                                        </p:cTn>
                                        <p:tgtEl>
                                          <p:spTgt spid="7172"/>
                                        </p:tgtEl>
                                        <p:attrNameLst>
                                          <p:attrName>style.visibility</p:attrName>
                                        </p:attrNameLst>
                                      </p:cBhvr>
                                      <p:to>
                                        <p:strVal val="hidden"/>
                                      </p:to>
                                    </p:set>
                                  </p:childTnLst>
                                </p:cTn>
                              </p:par>
                              <p:par>
                                <p:cTn id="30" presetID="16" presetClass="exit" presetSubtype="21" fill="hold" grpId="1" nodeType="withEffect">
                                  <p:stCondLst>
                                    <p:cond delay="0"/>
                                  </p:stCondLst>
                                  <p:childTnLst>
                                    <p:animEffect transition="out" filter="barn(inVertical)">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175"/>
                                        </p:tgtEl>
                                        <p:attrNameLst>
                                          <p:attrName>style.visibility</p:attrName>
                                        </p:attrNameLst>
                                      </p:cBhvr>
                                      <p:to>
                                        <p:strVal val="visible"/>
                                      </p:to>
                                    </p:set>
                                    <p:animEffect transition="in" filter="barn(inVertical)">
                                      <p:cBhvr>
                                        <p:cTn id="37" dur="500"/>
                                        <p:tgtEl>
                                          <p:spTgt spid="7175"/>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barn(inVertical)">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7178"/>
                                        </p:tgtEl>
                                        <p:attrNameLst>
                                          <p:attrName>style.visibility</p:attrName>
                                        </p:attrNameLst>
                                      </p:cBhvr>
                                      <p:to>
                                        <p:strVal val="visible"/>
                                      </p:to>
                                    </p:set>
                                    <p:animEffect transition="in" filter="barn(inVertical)">
                                      <p:cBhvr>
                                        <p:cTn id="45" dur="500"/>
                                        <p:tgtEl>
                                          <p:spTgt spid="7178"/>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barn(inVertical)">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xit" presetSubtype="21" fill="hold" nodeType="clickEffect">
                                  <p:stCondLst>
                                    <p:cond delay="0"/>
                                  </p:stCondLst>
                                  <p:childTnLst>
                                    <p:animEffect transition="out" filter="barn(inVertical)">
                                      <p:cBhvr>
                                        <p:cTn id="52" dur="500"/>
                                        <p:tgtEl>
                                          <p:spTgt spid="7175"/>
                                        </p:tgtEl>
                                      </p:cBhvr>
                                    </p:animEffect>
                                    <p:set>
                                      <p:cBhvr>
                                        <p:cTn id="53" dur="1" fill="hold">
                                          <p:stCondLst>
                                            <p:cond delay="499"/>
                                          </p:stCondLst>
                                        </p:cTn>
                                        <p:tgtEl>
                                          <p:spTgt spid="7175"/>
                                        </p:tgtEl>
                                        <p:attrNameLst>
                                          <p:attrName>style.visibility</p:attrName>
                                        </p:attrNameLst>
                                      </p:cBhvr>
                                      <p:to>
                                        <p:strVal val="hidden"/>
                                      </p:to>
                                    </p:set>
                                  </p:childTnLst>
                                </p:cTn>
                              </p:par>
                              <p:par>
                                <p:cTn id="54" presetID="16" presetClass="exit" presetSubtype="21" fill="hold" grpId="1" nodeType="withEffect">
                                  <p:stCondLst>
                                    <p:cond delay="0"/>
                                  </p:stCondLst>
                                  <p:childTnLst>
                                    <p:animEffect transition="out" filter="barn(inVertical)">
                                      <p:cBhvr>
                                        <p:cTn id="55" dur="500"/>
                                        <p:tgtEl>
                                          <p:spTgt spid="6"/>
                                        </p:tgtEl>
                                      </p:cBhvr>
                                    </p:animEffect>
                                    <p:set>
                                      <p:cBhvr>
                                        <p:cTn id="56" dur="1" fill="hold">
                                          <p:stCondLst>
                                            <p:cond delay="499"/>
                                          </p:stCondLst>
                                        </p:cTn>
                                        <p:tgtEl>
                                          <p:spTgt spid="6"/>
                                        </p:tgtEl>
                                        <p:attrNameLst>
                                          <p:attrName>style.visibility</p:attrName>
                                        </p:attrNameLst>
                                      </p:cBhvr>
                                      <p:to>
                                        <p:strVal val="hidden"/>
                                      </p:to>
                                    </p:set>
                                  </p:childTnLst>
                                </p:cTn>
                              </p:par>
                              <p:par>
                                <p:cTn id="57" presetID="16" presetClass="exit" presetSubtype="21" fill="hold" nodeType="withEffect">
                                  <p:stCondLst>
                                    <p:cond delay="0"/>
                                  </p:stCondLst>
                                  <p:childTnLst>
                                    <p:animEffect transition="out" filter="barn(inVertical)">
                                      <p:cBhvr>
                                        <p:cTn id="58" dur="500"/>
                                        <p:tgtEl>
                                          <p:spTgt spid="7178"/>
                                        </p:tgtEl>
                                      </p:cBhvr>
                                    </p:animEffect>
                                    <p:set>
                                      <p:cBhvr>
                                        <p:cTn id="59" dur="1" fill="hold">
                                          <p:stCondLst>
                                            <p:cond delay="499"/>
                                          </p:stCondLst>
                                        </p:cTn>
                                        <p:tgtEl>
                                          <p:spTgt spid="7178"/>
                                        </p:tgtEl>
                                        <p:attrNameLst>
                                          <p:attrName>style.visibility</p:attrName>
                                        </p:attrNameLst>
                                      </p:cBhvr>
                                      <p:to>
                                        <p:strVal val="hidden"/>
                                      </p:to>
                                    </p:set>
                                  </p:childTnLst>
                                </p:cTn>
                              </p:par>
                              <p:par>
                                <p:cTn id="60" presetID="16" presetClass="exit" presetSubtype="21" fill="hold" grpId="1" nodeType="withEffect">
                                  <p:stCondLst>
                                    <p:cond delay="0"/>
                                  </p:stCondLst>
                                  <p:childTnLst>
                                    <p:animEffect transition="out" filter="barn(inVertical)">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barn(inVertical)">
                                      <p:cBhvr>
                                        <p:cTn id="6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6" grpId="0"/>
      <p:bldP spid="6" grpId="1"/>
      <p:bldP spid="8" grpId="0"/>
      <p:bldP spid="8" grpId="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15969" y="-121335"/>
            <a:ext cx="19352465" cy="2838600"/>
          </a:xfrm>
          <a:custGeom>
            <a:avLst/>
            <a:gdLst/>
            <a:ahLst/>
            <a:cxnLst/>
            <a:rect l="l" t="t" r="r" b="b"/>
            <a:pathLst>
              <a:path w="19352465" h="2838600">
                <a:moveTo>
                  <a:pt x="0" y="0"/>
                </a:moveTo>
                <a:lnTo>
                  <a:pt x="19352465" y="0"/>
                </a:lnTo>
                <a:lnTo>
                  <a:pt x="19352465" y="2838600"/>
                </a:lnTo>
                <a:lnTo>
                  <a:pt x="0" y="2838600"/>
                </a:lnTo>
                <a:lnTo>
                  <a:pt x="0" y="0"/>
                </a:lnTo>
                <a:close/>
              </a:path>
            </a:pathLst>
          </a:custGeom>
          <a:blipFill>
            <a:blip r:embed="rId2">
              <a:extLst>
                <a:ext uri="{96DAC541-7B7A-43D3-8B79-37D633B846F1}">
                  <asvg:svgBlip xmlns:asvg="http://schemas.microsoft.com/office/drawing/2016/SVG/main" xmlns="" r:embed="rId3"/>
                </a:ext>
              </a:extLst>
            </a:blip>
            <a:stretch>
              <a:fillRect b="-283025"/>
            </a:stretch>
          </a:blipFill>
        </p:spPr>
      </p:sp>
      <p:sp>
        <p:nvSpPr>
          <p:cNvPr id="3" name="TextBox 3"/>
          <p:cNvSpPr txBox="1"/>
          <p:nvPr/>
        </p:nvSpPr>
        <p:spPr>
          <a:xfrm>
            <a:off x="1013460" y="419100"/>
            <a:ext cx="10317338" cy="1107996"/>
          </a:xfrm>
          <a:prstGeom prst="rect">
            <a:avLst/>
          </a:prstGeom>
        </p:spPr>
        <p:txBody>
          <a:bodyPr lIns="0" tIns="0" rIns="0" bIns="0" rtlCol="0" anchor="t">
            <a:spAutoFit/>
          </a:bodyPr>
          <a:lstStyle/>
          <a:p>
            <a:pPr lvl="0"/>
            <a:r>
              <a:rPr lang="en-US" sz="7200" b="1" smtClean="0">
                <a:latin typeface="Cabin Medium" charset="-93"/>
              </a:rPr>
              <a:t>3. Mô </a:t>
            </a:r>
            <a:r>
              <a:rPr lang="en-US" sz="7200" b="1">
                <a:latin typeface="Cabin Medium" charset="-93"/>
              </a:rPr>
              <a:t>tả chi tiết output</a:t>
            </a:r>
          </a:p>
        </p:txBody>
      </p:sp>
      <p:sp>
        <p:nvSpPr>
          <p:cNvPr id="32" name="Rectangle 2"/>
          <p:cNvSpPr>
            <a:spLocks noChangeArrowheads="1"/>
          </p:cNvSpPr>
          <p:nvPr/>
        </p:nvSpPr>
        <p:spPr bwMode="auto">
          <a:xfrm>
            <a:off x="0" y="2703662"/>
            <a:ext cx="4572000" cy="61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vi-VN" sz="3380" b="0" i="0" u="none" strike="noStrike" cap="none" normalizeH="0" baseline="0" smtClean="0">
                <a:ln>
                  <a:noFill/>
                </a:ln>
                <a:solidFill>
                  <a:schemeClr val="tx1"/>
                </a:solidFill>
                <a:effectLst/>
                <a:latin typeface="Cabin Medium" charset="-93"/>
                <a:ea typeface="Times New Roman" pitchFamily="18" charset="0"/>
                <a:cs typeface="Times New Roman" pitchFamily="18" charset="0"/>
              </a:rPr>
              <a:t>Giao diện </a:t>
            </a:r>
            <a:r>
              <a:rPr kumimoji="0" lang="vi-VN" sz="3380" b="0" i="0" u="none" strike="noStrike" cap="none" normalizeH="0" baseline="0" smtClean="0">
                <a:ln>
                  <a:noFill/>
                </a:ln>
                <a:solidFill>
                  <a:schemeClr val="tx1"/>
                </a:solidFill>
                <a:effectLst/>
                <a:latin typeface="Cabin Medium" charset="-93"/>
                <a:ea typeface="Times New Roman" pitchFamily="18" charset="0"/>
                <a:cs typeface="Times New Roman" pitchFamily="18" charset="0"/>
              </a:rPr>
              <a:t>trang </a:t>
            </a:r>
            <a:r>
              <a:rPr kumimoji="0" lang="vi-VN" sz="3380" b="0" i="0" u="none" strike="noStrike" cap="none" normalizeH="0" baseline="0" smtClean="0">
                <a:ln>
                  <a:noFill/>
                </a:ln>
                <a:solidFill>
                  <a:schemeClr val="tx1"/>
                </a:solidFill>
                <a:effectLst/>
                <a:latin typeface="Cabin Medium" charset="-93"/>
                <a:ea typeface="Times New Roman" pitchFamily="18" charset="0"/>
                <a:cs typeface="Times New Roman" pitchFamily="18" charset="0"/>
              </a:rPr>
              <a:t>chủ</a:t>
            </a:r>
            <a:endParaRPr kumimoji="0" lang="en-US" sz="3380" b="0" i="0" u="none" strike="noStrike" cap="none" normalizeH="0" baseline="0" smtClean="0">
              <a:ln>
                <a:noFill/>
              </a:ln>
              <a:solidFill>
                <a:schemeClr val="tx1"/>
              </a:solidFill>
              <a:effectLst/>
              <a:latin typeface="Cabin Medium" charset="-93"/>
              <a:ea typeface="Times New Roman" pitchFamily="18" charset="0"/>
              <a:cs typeface="Arial" pitchFamily="34" charset="0"/>
            </a:endParaRPr>
          </a:p>
        </p:txBody>
      </p:sp>
      <p:pic>
        <p:nvPicPr>
          <p:cNvPr id="8193" name="Picture 7" descr="Description: C:\Users\pc of beii\OneDrive\Hình ảnh\Ảnh chụp màn hình\Screenshot 2024-08-20 15230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64" y="3323757"/>
            <a:ext cx="9716136" cy="492053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8" descr="Description: C:\Users\pc of beii\OneDrive\Hình ảnh\Ảnh chụp màn hình\Screenshot 2024-08-20 15280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0" y="4229099"/>
            <a:ext cx="8153400" cy="2098787"/>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7748828"/>
            <a:ext cx="6795677" cy="1204672"/>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5"/>
          <p:cNvSpPr>
            <a:spLocks noChangeArrowheads="1"/>
          </p:cNvSpPr>
          <p:nvPr/>
        </p:nvSpPr>
        <p:spPr bwMode="auto">
          <a:xfrm>
            <a:off x="10755312" y="3469975"/>
            <a:ext cx="3581400" cy="61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vi-VN" sz="3380" b="0" i="0" u="none" strike="noStrike" cap="none" normalizeH="0" baseline="0" smtClean="0">
                <a:ln>
                  <a:noFill/>
                </a:ln>
                <a:solidFill>
                  <a:schemeClr val="tx1"/>
                </a:solidFill>
                <a:effectLst/>
                <a:latin typeface="Cabin Medium" charset="-93"/>
                <a:ea typeface="Times New Roman" pitchFamily="18" charset="0"/>
                <a:cs typeface="Times New Roman" pitchFamily="18" charset="0"/>
              </a:rPr>
              <a:t>Giao diện </a:t>
            </a:r>
            <a:r>
              <a:rPr kumimoji="0" lang="vi-VN" sz="3380" b="0" i="0" u="none" strike="noStrike" cap="none" normalizeH="0" baseline="0" smtClean="0">
                <a:ln>
                  <a:noFill/>
                </a:ln>
                <a:solidFill>
                  <a:schemeClr val="tx1"/>
                </a:solidFill>
                <a:effectLst/>
                <a:latin typeface="Cabin Medium" charset="-93"/>
                <a:ea typeface="Times New Roman" pitchFamily="18" charset="0"/>
                <a:cs typeface="Times New Roman" pitchFamily="18" charset="0"/>
              </a:rPr>
              <a:t>giỏ </a:t>
            </a:r>
            <a:r>
              <a:rPr kumimoji="0" lang="vi-VN" sz="3380" b="0" i="0" u="none" strike="noStrike" cap="none" normalizeH="0" baseline="0" smtClean="0">
                <a:ln>
                  <a:noFill/>
                </a:ln>
                <a:solidFill>
                  <a:schemeClr val="tx1"/>
                </a:solidFill>
                <a:effectLst/>
                <a:latin typeface="Cabin Medium" charset="-93"/>
                <a:ea typeface="Times New Roman" pitchFamily="18" charset="0"/>
                <a:cs typeface="Times New Roman" pitchFamily="18" charset="0"/>
              </a:rPr>
              <a:t>hàng</a:t>
            </a:r>
            <a:endParaRPr kumimoji="0" lang="en-US" sz="3380" b="0" i="0" u="none" strike="noStrike" cap="none" normalizeH="0" baseline="0" smtClean="0">
              <a:ln>
                <a:noFill/>
              </a:ln>
              <a:solidFill>
                <a:schemeClr val="tx1"/>
              </a:solidFill>
              <a:effectLst/>
              <a:latin typeface="Cabin Medium" charset="-93"/>
              <a:ea typeface="Times New Roman" pitchFamily="18" charset="0"/>
              <a:cs typeface="Arial" pitchFamily="34" charset="0"/>
            </a:endParaRPr>
          </a:p>
        </p:txBody>
      </p:sp>
      <p:sp>
        <p:nvSpPr>
          <p:cNvPr id="34" name="Rectangle 6"/>
          <p:cNvSpPr>
            <a:spLocks noChangeArrowheads="1"/>
          </p:cNvSpPr>
          <p:nvPr/>
        </p:nvSpPr>
        <p:spPr bwMode="auto">
          <a:xfrm>
            <a:off x="10210800" y="6896100"/>
            <a:ext cx="5562600" cy="61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380" b="0" i="0" u="none" strike="noStrike" cap="none" normalizeH="0" baseline="0" smtClean="0">
                <a:ln>
                  <a:noFill/>
                </a:ln>
                <a:solidFill>
                  <a:schemeClr val="tx1"/>
                </a:solidFill>
                <a:effectLst/>
                <a:latin typeface="Cabin Medium" charset="-93"/>
                <a:ea typeface="Times New Roman" pitchFamily="18" charset="0"/>
                <a:cs typeface="Times New Roman" pitchFamily="18" charset="0"/>
              </a:rPr>
              <a:t>Giao </a:t>
            </a:r>
            <a:r>
              <a:rPr kumimoji="0" lang="en-US" sz="3380" b="0" i="0" u="none" strike="noStrike" cap="none" normalizeH="0" baseline="0" smtClean="0">
                <a:ln>
                  <a:noFill/>
                </a:ln>
                <a:solidFill>
                  <a:schemeClr val="tx1"/>
                </a:solidFill>
                <a:effectLst/>
                <a:latin typeface="Cabin Medium" charset="-93"/>
                <a:ea typeface="Times New Roman" pitchFamily="18" charset="0"/>
                <a:cs typeface="Times New Roman" pitchFamily="18" charset="0"/>
              </a:rPr>
              <a:t>diện</a:t>
            </a:r>
            <a:r>
              <a:rPr kumimoji="0" lang="vi-VN" sz="3380" b="0" i="0" u="none" strike="noStrike" cap="none" normalizeH="0" baseline="0" smtClean="0">
                <a:ln>
                  <a:noFill/>
                </a:ln>
                <a:solidFill>
                  <a:schemeClr val="tx1"/>
                </a:solidFill>
                <a:effectLst/>
                <a:latin typeface="Cabin Medium" charset="-93"/>
                <a:ea typeface="Times New Roman" pitchFamily="18" charset="0"/>
                <a:cs typeface="Times New Roman" pitchFamily="18" charset="0"/>
              </a:rPr>
              <a:t> </a:t>
            </a:r>
            <a:r>
              <a:rPr kumimoji="0" lang="vi-VN" sz="3380" b="0" i="0" u="none" strike="noStrike" cap="none" normalizeH="0" baseline="0" smtClean="0">
                <a:ln>
                  <a:noFill/>
                </a:ln>
                <a:solidFill>
                  <a:schemeClr val="tx1"/>
                </a:solidFill>
                <a:effectLst/>
                <a:latin typeface="Cabin Medium" charset="-93"/>
                <a:ea typeface="Times New Roman" pitchFamily="18" charset="0"/>
                <a:cs typeface="Times New Roman" pitchFamily="18" charset="0"/>
              </a:rPr>
              <a:t>tìm </a:t>
            </a:r>
            <a:r>
              <a:rPr kumimoji="0" lang="vi-VN" sz="3380" b="0" i="0" u="none" strike="noStrike" cap="none" normalizeH="0" baseline="0" smtClean="0">
                <a:ln>
                  <a:noFill/>
                </a:ln>
                <a:solidFill>
                  <a:schemeClr val="tx1"/>
                </a:solidFill>
                <a:effectLst/>
                <a:latin typeface="Cabin Medium" charset="-93"/>
                <a:ea typeface="Times New Roman" pitchFamily="18" charset="0"/>
                <a:cs typeface="Times New Roman" pitchFamily="18" charset="0"/>
              </a:rPr>
              <a:t>kiếm</a:t>
            </a:r>
            <a:r>
              <a:rPr kumimoji="0" lang="en-US" sz="3380" b="0" i="0" u="none" strike="noStrike" cap="none" normalizeH="0" baseline="0" smtClean="0">
                <a:ln>
                  <a:noFill/>
                </a:ln>
                <a:solidFill>
                  <a:schemeClr val="tx1"/>
                </a:solidFill>
                <a:effectLst/>
                <a:latin typeface="Cabin Medium" charset="-93"/>
                <a:ea typeface="Times New Roman" pitchFamily="18" charset="0"/>
                <a:cs typeface="Times New Roman" pitchFamily="18" charset="0"/>
              </a:rPr>
              <a:t> sản</a:t>
            </a:r>
            <a:r>
              <a:rPr kumimoji="0" lang="en-US" sz="3380" b="0" i="0" u="none" strike="noStrike" cap="none" normalizeH="0" smtClean="0">
                <a:ln>
                  <a:noFill/>
                </a:ln>
                <a:solidFill>
                  <a:schemeClr val="tx1"/>
                </a:solidFill>
                <a:effectLst/>
                <a:latin typeface="Cabin Medium" charset="-93"/>
                <a:ea typeface="Times New Roman" pitchFamily="18" charset="0"/>
                <a:cs typeface="Times New Roman" pitchFamily="18" charset="0"/>
              </a:rPr>
              <a:t> phẩm</a:t>
            </a:r>
            <a:endParaRPr kumimoji="0" lang="en-US" sz="3380" b="0" i="0" u="none" strike="noStrike" cap="none" normalizeH="0" baseline="0" smtClean="0">
              <a:ln>
                <a:noFill/>
              </a:ln>
              <a:solidFill>
                <a:schemeClr val="tx1"/>
              </a:solidFill>
              <a:effectLst/>
              <a:latin typeface="Cabin Medium" charset="-93"/>
              <a:ea typeface="Times New Roman" pitchFamily="18" charset="0"/>
              <a:cs typeface="Arial" pitchFamily="34" charset="0"/>
            </a:endParaRPr>
          </a:p>
        </p:txBody>
      </p:sp>
      <p:sp>
        <p:nvSpPr>
          <p:cNvPr id="35" name="Rectangle 7"/>
          <p:cNvSpPr>
            <a:spLocks noChangeArrowheads="1"/>
          </p:cNvSpPr>
          <p:nvPr/>
        </p:nvSpPr>
        <p:spPr bwMode="auto">
          <a:xfrm>
            <a:off x="0" y="30099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99971" y="154590"/>
            <a:ext cx="6477000" cy="61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vi-VN" sz="3380" b="0" i="0" u="none" strike="noStrike" cap="none" normalizeH="0" baseline="0" smtClean="0">
                <a:ln>
                  <a:noFill/>
                </a:ln>
                <a:solidFill>
                  <a:schemeClr val="tx1"/>
                </a:solidFill>
                <a:effectLst/>
                <a:latin typeface="Cabin Medium" charset="-93"/>
                <a:ea typeface="Calibri" pitchFamily="34" charset="0"/>
                <a:cs typeface="Times New Roman" pitchFamily="18" charset="0"/>
              </a:rPr>
              <a:t>Giao diện đánh giá </a:t>
            </a:r>
            <a:r>
              <a:rPr kumimoji="0" lang="vi-VN" sz="3380" b="0" i="0" u="none" strike="noStrike" cap="none" normalizeH="0" baseline="0" smtClean="0">
                <a:ln>
                  <a:noFill/>
                </a:ln>
                <a:solidFill>
                  <a:schemeClr val="tx1"/>
                </a:solidFill>
                <a:effectLst/>
                <a:latin typeface="Cabin Medium" charset="-93"/>
                <a:ea typeface="Calibri" pitchFamily="34" charset="0"/>
                <a:cs typeface="Times New Roman" pitchFamily="18" charset="0"/>
              </a:rPr>
              <a:t>sản </a:t>
            </a:r>
            <a:r>
              <a:rPr kumimoji="0" lang="vi-VN" sz="3380" b="0" i="0" u="none" strike="noStrike" cap="none" normalizeH="0" baseline="0" smtClean="0">
                <a:ln>
                  <a:noFill/>
                </a:ln>
                <a:solidFill>
                  <a:schemeClr val="tx1"/>
                </a:solidFill>
                <a:effectLst/>
                <a:latin typeface="Cabin Medium" charset="-93"/>
                <a:ea typeface="Calibri" pitchFamily="34" charset="0"/>
                <a:cs typeface="Times New Roman" pitchFamily="18" charset="0"/>
              </a:rPr>
              <a:t>phẩm</a:t>
            </a:r>
            <a:endParaRPr kumimoji="0" lang="en-US" sz="3380" b="0" i="0" u="none" strike="noStrike" cap="none" normalizeH="0" baseline="0" smtClean="0">
              <a:ln>
                <a:noFill/>
              </a:ln>
              <a:solidFill>
                <a:schemeClr val="tx1"/>
              </a:solidFill>
              <a:effectLst/>
              <a:latin typeface="Cabin Medium" charset="-93"/>
              <a:cs typeface="Arial" pitchFamily="34" charset="0"/>
            </a:endParaRPr>
          </a:p>
        </p:txBody>
      </p:sp>
      <p:pic>
        <p:nvPicPr>
          <p:cNvPr id="9217"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971" y="774685"/>
            <a:ext cx="7896334" cy="64311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3892701"/>
            <a:ext cx="184731" cy="61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3380" b="0" i="0" u="none" strike="noStrike" cap="none" normalizeH="0" baseline="0" smtClean="0">
              <a:ln>
                <a:noFill/>
              </a:ln>
              <a:solidFill>
                <a:schemeClr val="tx1"/>
              </a:solidFill>
              <a:effectLst/>
              <a:latin typeface="Cabin Medium" charset="-93"/>
              <a:cs typeface="Arial" pitchFamily="34" charset="0"/>
            </a:endParaRPr>
          </a:p>
        </p:txBody>
      </p:sp>
      <p:pic>
        <p:nvPicPr>
          <p:cNvPr id="9221" name="Picture 11" descr="Description: C:\Users\pc of beii\OneDrive\Hình ảnh\Ảnh chụp màn hình\Screenshot 2024-08-20 15253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800" y="3892701"/>
            <a:ext cx="8939794" cy="57043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p:cNvSpPr>
            <a:spLocks noChangeArrowheads="1"/>
          </p:cNvSpPr>
          <p:nvPr/>
        </p:nvSpPr>
        <p:spPr bwMode="auto">
          <a:xfrm>
            <a:off x="9296400" y="2643337"/>
            <a:ext cx="5943918" cy="61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vi-VN" sz="3380" b="0" i="0" u="none" strike="noStrike" cap="none" normalizeH="0" baseline="0" smtClean="0">
                <a:ln>
                  <a:noFill/>
                </a:ln>
                <a:solidFill>
                  <a:schemeClr val="tx1"/>
                </a:solidFill>
                <a:effectLst/>
                <a:latin typeface="Cabin Medium" charset="-93"/>
                <a:ea typeface="Times New Roman" pitchFamily="18" charset="0"/>
                <a:cs typeface="Times New Roman" pitchFamily="18" charset="0"/>
              </a:rPr>
              <a:t>Giao diện danh sách </a:t>
            </a:r>
            <a:r>
              <a:rPr kumimoji="0" lang="vi-VN" sz="3380" b="0" i="0" u="none" strike="noStrike" cap="none" normalizeH="0" baseline="0" smtClean="0">
                <a:ln>
                  <a:noFill/>
                </a:ln>
                <a:solidFill>
                  <a:schemeClr val="tx1"/>
                </a:solidFill>
                <a:effectLst/>
                <a:latin typeface="Cabin Medium" charset="-93"/>
                <a:ea typeface="Times New Roman" pitchFamily="18" charset="0"/>
                <a:cs typeface="Times New Roman" pitchFamily="18" charset="0"/>
              </a:rPr>
              <a:t>sản </a:t>
            </a:r>
            <a:r>
              <a:rPr kumimoji="0" lang="vi-VN" sz="3380" b="0" i="0" u="none" strike="noStrike" cap="none" normalizeH="0" baseline="0" smtClean="0">
                <a:ln>
                  <a:noFill/>
                </a:ln>
                <a:solidFill>
                  <a:schemeClr val="tx1"/>
                </a:solidFill>
                <a:effectLst/>
                <a:latin typeface="Cabin Medium" charset="-93"/>
                <a:ea typeface="Times New Roman" pitchFamily="18" charset="0"/>
                <a:cs typeface="Times New Roman" pitchFamily="18" charset="0"/>
              </a:rPr>
              <a:t>phẩm</a:t>
            </a:r>
            <a:endParaRPr kumimoji="0" lang="en-US" sz="3380" b="0" i="0" u="none" strike="noStrike" cap="none" normalizeH="0" baseline="0" smtClean="0">
              <a:ln>
                <a:noFill/>
              </a:ln>
              <a:solidFill>
                <a:schemeClr val="tx1"/>
              </a:solidFill>
              <a:effectLst/>
              <a:latin typeface="Cabin Medium" charset="-93"/>
              <a:ea typeface="Times New Roman" pitchFamily="18" charset="0"/>
              <a:cs typeface="Arial" pitchFamily="34" charset="0"/>
            </a:endParaRPr>
          </a:p>
        </p:txBody>
      </p:sp>
      <p:sp>
        <p:nvSpPr>
          <p:cNvPr id="7" name="Rectangle 10"/>
          <p:cNvSpPr>
            <a:spLocks noChangeArrowheads="1"/>
          </p:cNvSpPr>
          <p:nvPr/>
        </p:nvSpPr>
        <p:spPr bwMode="auto">
          <a:xfrm>
            <a:off x="0" y="2643338"/>
            <a:ext cx="184731" cy="61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3380" b="0" i="0" u="none" strike="noStrike" cap="none" normalizeH="0" baseline="0" smtClean="0">
              <a:ln>
                <a:noFill/>
              </a:ln>
              <a:solidFill>
                <a:schemeClr val="tx1"/>
              </a:solidFill>
              <a:effectLst/>
              <a:latin typeface="Cabin Medium" charset="-93"/>
              <a:cs typeface="Arial" pitchFamily="34" charset="0"/>
            </a:endParaRPr>
          </a:p>
        </p:txBody>
      </p:sp>
    </p:spTree>
    <p:extLst>
      <p:ext uri="{BB962C8B-B14F-4D97-AF65-F5344CB8AC3E}">
        <p14:creationId xmlns:p14="http://schemas.microsoft.com/office/powerpoint/2010/main" val="1194579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19" y="734347"/>
            <a:ext cx="6304115" cy="5555807"/>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237"/>
          <a:stretch/>
        </p:blipFill>
        <p:spPr bwMode="auto">
          <a:xfrm>
            <a:off x="0" y="6954783"/>
            <a:ext cx="6872791" cy="2809439"/>
          </a:xfrm>
          <a:prstGeom prst="rect">
            <a:avLst/>
          </a:prstGeom>
          <a:noFill/>
          <a:extLst>
            <a:ext uri="{909E8E84-426E-40DD-AFC4-6F175D3DCCD1}">
              <a14:hiddenFill xmlns:a14="http://schemas.microsoft.com/office/drawing/2010/main">
                <a:solidFill>
                  <a:srgbClr val="FFFFFF"/>
                </a:solidFill>
              </a14:hiddenFill>
            </a:ext>
          </a:extLst>
        </p:spPr>
      </p:pic>
      <p:pic>
        <p:nvPicPr>
          <p:cNvPr id="10241"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405249"/>
            <a:ext cx="9270646" cy="41889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p:cNvSpPr>
            <a:spLocks noChangeArrowheads="1"/>
          </p:cNvSpPr>
          <p:nvPr/>
        </p:nvSpPr>
        <p:spPr bwMode="auto">
          <a:xfrm>
            <a:off x="228600" y="99012"/>
            <a:ext cx="4800600" cy="61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380" b="0" i="0" u="none" strike="noStrike" cap="none" normalizeH="0" baseline="0" smtClean="0">
                <a:ln>
                  <a:noFill/>
                </a:ln>
                <a:solidFill>
                  <a:schemeClr val="tx1"/>
                </a:solidFill>
                <a:effectLst/>
                <a:latin typeface="Cabin Medium" charset="-93"/>
                <a:ea typeface="Calibri" pitchFamily="34" charset="0"/>
                <a:cs typeface="Times New Roman" pitchFamily="18" charset="0"/>
              </a:rPr>
              <a:t>Giao diện t</a:t>
            </a:r>
            <a:r>
              <a:rPr kumimoji="0" lang="vi-VN" sz="3380" b="0" i="0" u="none" strike="noStrike" cap="none" normalizeH="0" baseline="0" smtClean="0">
                <a:ln>
                  <a:noFill/>
                </a:ln>
                <a:solidFill>
                  <a:schemeClr val="tx1"/>
                </a:solidFill>
                <a:effectLst/>
                <a:latin typeface="Cabin Medium" charset="-93"/>
                <a:ea typeface="Calibri" pitchFamily="34" charset="0"/>
                <a:cs typeface="Times New Roman" pitchFamily="18" charset="0"/>
              </a:rPr>
              <a:t>hanh </a:t>
            </a:r>
            <a:r>
              <a:rPr kumimoji="0" lang="vi-VN" sz="3380" b="0" i="0" u="none" strike="noStrike" cap="none" normalizeH="0" baseline="0" smtClean="0">
                <a:ln>
                  <a:noFill/>
                </a:ln>
                <a:solidFill>
                  <a:schemeClr val="tx1"/>
                </a:solidFill>
                <a:effectLst/>
                <a:latin typeface="Cabin Medium" charset="-93"/>
                <a:ea typeface="Calibri" pitchFamily="34" charset="0"/>
                <a:cs typeface="Times New Roman" pitchFamily="18" charset="0"/>
              </a:rPr>
              <a:t>toán</a:t>
            </a:r>
            <a:endParaRPr kumimoji="0" lang="en-US" sz="3380" b="0" i="0" u="none" strike="noStrike" cap="none" normalizeH="0" baseline="0" smtClean="0">
              <a:ln>
                <a:noFill/>
              </a:ln>
              <a:solidFill>
                <a:schemeClr val="tx1"/>
              </a:solidFill>
              <a:effectLst/>
              <a:latin typeface="Cabin Medium" charset="-93"/>
              <a:cs typeface="Arial" pitchFamily="34" charset="0"/>
            </a:endParaRPr>
          </a:p>
        </p:txBody>
      </p:sp>
      <p:sp>
        <p:nvSpPr>
          <p:cNvPr id="3" name="Rectangle 5"/>
          <p:cNvSpPr>
            <a:spLocks noChangeArrowheads="1"/>
          </p:cNvSpPr>
          <p:nvPr/>
        </p:nvSpPr>
        <p:spPr bwMode="auto">
          <a:xfrm>
            <a:off x="0" y="459422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Rectangle 6"/>
          <p:cNvSpPr>
            <a:spLocks noChangeArrowheads="1"/>
          </p:cNvSpPr>
          <p:nvPr/>
        </p:nvSpPr>
        <p:spPr bwMode="auto">
          <a:xfrm>
            <a:off x="0" y="6872288"/>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7"/>
          <p:cNvSpPr>
            <a:spLocks noChangeArrowheads="1"/>
          </p:cNvSpPr>
          <p:nvPr/>
        </p:nvSpPr>
        <p:spPr bwMode="auto">
          <a:xfrm>
            <a:off x="0" y="956151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9"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8591" y="5829300"/>
            <a:ext cx="9867617" cy="393492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7"/>
          <p:cNvSpPr>
            <a:spLocks noChangeArrowheads="1"/>
          </p:cNvSpPr>
          <p:nvPr/>
        </p:nvSpPr>
        <p:spPr bwMode="auto">
          <a:xfrm>
            <a:off x="7363283" y="4991100"/>
            <a:ext cx="5181600" cy="61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vi-VN" sz="3380" b="0" i="0" u="none" strike="noStrike" cap="none" normalizeH="0" baseline="0" smtClean="0">
                <a:ln>
                  <a:noFill/>
                </a:ln>
                <a:solidFill>
                  <a:schemeClr val="tx1"/>
                </a:solidFill>
                <a:effectLst/>
                <a:latin typeface="Cabin Medium" charset="-93"/>
                <a:ea typeface="Times New Roman" pitchFamily="18" charset="0"/>
                <a:cs typeface="Arial" pitchFamily="34" charset="0"/>
              </a:rPr>
              <a:t>Giao diện chi tiết </a:t>
            </a:r>
            <a:r>
              <a:rPr kumimoji="0" lang="vi-VN" sz="3380" b="0" i="0" u="none" strike="noStrike" cap="none" normalizeH="0" baseline="0" smtClean="0">
                <a:ln>
                  <a:noFill/>
                </a:ln>
                <a:solidFill>
                  <a:schemeClr val="tx1"/>
                </a:solidFill>
                <a:effectLst/>
                <a:latin typeface="Cabin Medium" charset="-93"/>
                <a:ea typeface="Times New Roman" pitchFamily="18" charset="0"/>
                <a:cs typeface="Arial" pitchFamily="34" charset="0"/>
              </a:rPr>
              <a:t>sản </a:t>
            </a:r>
            <a:r>
              <a:rPr kumimoji="0" lang="vi-VN" sz="3380" b="0" i="0" u="none" strike="noStrike" cap="none" normalizeH="0" baseline="0" smtClean="0">
                <a:ln>
                  <a:noFill/>
                </a:ln>
                <a:solidFill>
                  <a:schemeClr val="tx1"/>
                </a:solidFill>
                <a:effectLst/>
                <a:latin typeface="Cabin Medium" charset="-93"/>
                <a:ea typeface="Times New Roman" pitchFamily="18" charset="0"/>
                <a:cs typeface="Arial" pitchFamily="34" charset="0"/>
              </a:rPr>
              <a:t>phẩm</a:t>
            </a:r>
            <a:endParaRPr kumimoji="0" lang="en-US" sz="3380" b="0" i="0" u="none" strike="noStrike" cap="none" normalizeH="0" baseline="0" smtClean="0">
              <a:ln>
                <a:noFill/>
              </a:ln>
              <a:solidFill>
                <a:schemeClr val="tx1"/>
              </a:solidFill>
              <a:effectLst/>
              <a:latin typeface="Cabin Medium" charset="-93"/>
              <a:ea typeface="Times New Roman" pitchFamily="18" charset="0"/>
              <a:cs typeface="Arial" pitchFamily="34" charset="0"/>
            </a:endParaRPr>
          </a:p>
        </p:txBody>
      </p:sp>
    </p:spTree>
    <p:extLst>
      <p:ext uri="{BB962C8B-B14F-4D97-AF65-F5344CB8AC3E}">
        <p14:creationId xmlns:p14="http://schemas.microsoft.com/office/powerpoint/2010/main" val="292598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243"/>
                                        </p:tgtEl>
                                        <p:attrNameLst>
                                          <p:attrName>style.visibility</p:attrName>
                                        </p:attrNameLst>
                                      </p:cBhvr>
                                      <p:to>
                                        <p:strVal val="visible"/>
                                      </p:to>
                                    </p:set>
                                    <p:animEffect transition="in" filter="fade">
                                      <p:cBhvr>
                                        <p:cTn id="10" dur="500"/>
                                        <p:tgtEl>
                                          <p:spTgt spid="102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42"/>
                                        </p:tgtEl>
                                        <p:attrNameLst>
                                          <p:attrName>style.visibility</p:attrName>
                                        </p:attrNameLst>
                                      </p:cBhvr>
                                      <p:to>
                                        <p:strVal val="visible"/>
                                      </p:to>
                                    </p:set>
                                    <p:animEffect transition="in" filter="fade">
                                      <p:cBhvr>
                                        <p:cTn id="15" dur="500"/>
                                        <p:tgtEl>
                                          <p:spTgt spid="1024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41"/>
                                        </p:tgtEl>
                                        <p:attrNameLst>
                                          <p:attrName>style.visibility</p:attrName>
                                        </p:attrNameLst>
                                      </p:cBhvr>
                                      <p:to>
                                        <p:strVal val="visible"/>
                                      </p:to>
                                    </p:set>
                                    <p:animEffect transition="in" filter="fade">
                                      <p:cBhvr>
                                        <p:cTn id="20" dur="500"/>
                                        <p:tgtEl>
                                          <p:spTgt spid="1024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505529" y="-174675"/>
            <a:ext cx="18808769" cy="10872567"/>
          </a:xfrm>
          <a:custGeom>
            <a:avLst/>
            <a:gdLst/>
            <a:ahLst/>
            <a:cxnLst/>
            <a:rect l="l" t="t" r="r" b="b"/>
            <a:pathLst>
              <a:path w="7516570" h="10872567">
                <a:moveTo>
                  <a:pt x="0" y="0"/>
                </a:moveTo>
                <a:lnTo>
                  <a:pt x="7516570" y="0"/>
                </a:lnTo>
                <a:lnTo>
                  <a:pt x="7516570" y="10872567"/>
                </a:lnTo>
                <a:lnTo>
                  <a:pt x="0" y="10872567"/>
                </a:lnTo>
                <a:lnTo>
                  <a:pt x="0" y="0"/>
                </a:lnTo>
                <a:close/>
              </a:path>
            </a:pathLst>
          </a:custGeom>
          <a:blipFill>
            <a:blip r:embed="rId2">
              <a:extLst>
                <a:ext uri="{96DAC541-7B7A-43D3-8B79-37D633B846F1}">
                  <asvg:svgBlip xmlns:asvg="http://schemas.microsoft.com/office/drawing/2016/SVG/main" xmlns="" r:embed="rId3"/>
                </a:ext>
              </a:extLst>
            </a:blip>
            <a:stretch>
              <a:fillRect r="-157464"/>
            </a:stretch>
          </a:blipFill>
        </p:spPr>
      </p:sp>
      <p:sp>
        <p:nvSpPr>
          <p:cNvPr id="7" name="TextBox 7"/>
          <p:cNvSpPr txBox="1"/>
          <p:nvPr/>
        </p:nvSpPr>
        <p:spPr>
          <a:xfrm>
            <a:off x="2787218" y="4181602"/>
            <a:ext cx="5213782" cy="1131143"/>
          </a:xfrm>
          <a:prstGeom prst="rect">
            <a:avLst/>
          </a:prstGeom>
        </p:spPr>
        <p:txBody>
          <a:bodyPr lIns="0" tIns="0" rIns="0" bIns="0" rtlCol="0" anchor="t">
            <a:spAutoFit/>
          </a:bodyPr>
          <a:lstStyle/>
          <a:p>
            <a:pPr algn="l">
              <a:lnSpc>
                <a:spcPts val="8640"/>
              </a:lnSpc>
            </a:pPr>
            <a:r>
              <a:rPr lang="en-US" sz="9600" spc="-144" smtClean="0">
                <a:solidFill>
                  <a:srgbClr val="3C3C3D"/>
                </a:solidFill>
                <a:latin typeface="Cabin"/>
                <a:ea typeface="Cabin"/>
                <a:cs typeface="Cabin"/>
                <a:sym typeface="Cabin"/>
              </a:rPr>
              <a:t>THANKS!</a:t>
            </a:r>
            <a:endParaRPr lang="en-US" sz="9600" spc="-144">
              <a:solidFill>
                <a:srgbClr val="3C3C3D"/>
              </a:solidFill>
              <a:latin typeface="Cabin"/>
              <a:ea typeface="Cabin"/>
              <a:cs typeface="Cabin"/>
              <a:sym typeface="Cabin"/>
            </a:endParaRPr>
          </a:p>
        </p:txBody>
      </p:sp>
      <p:sp>
        <p:nvSpPr>
          <p:cNvPr id="31" name="Freeform 3"/>
          <p:cNvSpPr/>
          <p:nvPr/>
        </p:nvSpPr>
        <p:spPr>
          <a:xfrm>
            <a:off x="8001000" y="-1485900"/>
            <a:ext cx="3315327" cy="3311183"/>
          </a:xfrm>
          <a:custGeom>
            <a:avLst/>
            <a:gdLst/>
            <a:ahLst/>
            <a:cxnLst/>
            <a:rect l="l" t="t" r="r" b="b"/>
            <a:pathLst>
              <a:path w="3315327" h="3311183">
                <a:moveTo>
                  <a:pt x="0" y="0"/>
                </a:moveTo>
                <a:lnTo>
                  <a:pt x="3315327" y="0"/>
                </a:lnTo>
                <a:lnTo>
                  <a:pt x="3315327" y="3311182"/>
                </a:lnTo>
                <a:lnTo>
                  <a:pt x="0" y="3311182"/>
                </a:lnTo>
                <a:lnTo>
                  <a:pt x="0" y="0"/>
                </a:lnTo>
                <a:close/>
              </a:path>
            </a:pathLst>
          </a:custGeom>
          <a:blipFill>
            <a:blip r:embed="rId4"/>
            <a:stretch>
              <a:fillRect/>
            </a:stretch>
          </a:blipFill>
        </p:spPr>
      </p:sp>
      <p:sp>
        <p:nvSpPr>
          <p:cNvPr id="32" name="Freeform 7"/>
          <p:cNvSpPr/>
          <p:nvPr/>
        </p:nvSpPr>
        <p:spPr>
          <a:xfrm rot="5106703">
            <a:off x="9837427" y="4330579"/>
            <a:ext cx="2957802" cy="2880160"/>
          </a:xfrm>
          <a:custGeom>
            <a:avLst/>
            <a:gdLst/>
            <a:ahLst/>
            <a:cxnLst/>
            <a:rect l="l" t="t" r="r" b="b"/>
            <a:pathLst>
              <a:path w="2957802" h="2880160">
                <a:moveTo>
                  <a:pt x="0" y="0"/>
                </a:moveTo>
                <a:lnTo>
                  <a:pt x="2957802" y="0"/>
                </a:lnTo>
                <a:lnTo>
                  <a:pt x="2957802" y="2880160"/>
                </a:lnTo>
                <a:lnTo>
                  <a:pt x="0" y="2880160"/>
                </a:lnTo>
                <a:lnTo>
                  <a:pt x="0" y="0"/>
                </a:lnTo>
                <a:close/>
              </a:path>
            </a:pathLst>
          </a:custGeom>
          <a:blipFill>
            <a:blip r:embed="rId5">
              <a:alphaModFix amt="67000"/>
            </a:blip>
            <a:stretch>
              <a:fillRect/>
            </a:stretch>
          </a:blipFill>
        </p:spPr>
      </p:sp>
      <p:sp>
        <p:nvSpPr>
          <p:cNvPr id="33" name="Freeform 8"/>
          <p:cNvSpPr/>
          <p:nvPr/>
        </p:nvSpPr>
        <p:spPr>
          <a:xfrm rot="584447">
            <a:off x="16710336" y="6096951"/>
            <a:ext cx="2479566" cy="2539889"/>
          </a:xfrm>
          <a:custGeom>
            <a:avLst/>
            <a:gdLst/>
            <a:ahLst/>
            <a:cxnLst/>
            <a:rect l="l" t="t" r="r" b="b"/>
            <a:pathLst>
              <a:path w="2479566" h="2539889">
                <a:moveTo>
                  <a:pt x="0" y="0"/>
                </a:moveTo>
                <a:lnTo>
                  <a:pt x="2479567" y="0"/>
                </a:lnTo>
                <a:lnTo>
                  <a:pt x="2479567" y="2539889"/>
                </a:lnTo>
                <a:lnTo>
                  <a:pt x="0" y="2539889"/>
                </a:lnTo>
                <a:lnTo>
                  <a:pt x="0" y="0"/>
                </a:lnTo>
                <a:close/>
              </a:path>
            </a:pathLst>
          </a:custGeom>
          <a:blipFill>
            <a:blip r:embed="rId6"/>
            <a:stretch>
              <a:fillRect/>
            </a:stretch>
          </a:blipFill>
        </p:spPr>
      </p:sp>
      <p:sp>
        <p:nvSpPr>
          <p:cNvPr id="34" name="Freeform 12"/>
          <p:cNvSpPr/>
          <p:nvPr/>
        </p:nvSpPr>
        <p:spPr>
          <a:xfrm rot="16331101">
            <a:off x="-1866726" y="7931289"/>
            <a:ext cx="4450576" cy="4055588"/>
          </a:xfrm>
          <a:custGeom>
            <a:avLst/>
            <a:gdLst/>
            <a:ahLst/>
            <a:cxnLst/>
            <a:rect l="l" t="t" r="r" b="b"/>
            <a:pathLst>
              <a:path w="4450576" h="4055588">
                <a:moveTo>
                  <a:pt x="0" y="0"/>
                </a:moveTo>
                <a:lnTo>
                  <a:pt x="4450576" y="0"/>
                </a:lnTo>
                <a:lnTo>
                  <a:pt x="4450576" y="4055588"/>
                </a:lnTo>
                <a:lnTo>
                  <a:pt x="0" y="4055588"/>
                </a:lnTo>
                <a:lnTo>
                  <a:pt x="0" y="0"/>
                </a:lnTo>
                <a:close/>
              </a:path>
            </a:pathLst>
          </a:custGeom>
          <a:blipFill>
            <a:blip r:embed="rId7">
              <a:alphaModFix amt="82000"/>
            </a:blip>
            <a:stretch>
              <a:fillRect/>
            </a:stretch>
          </a:blipFill>
        </p:spPr>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8240435">
            <a:off x="7901825" y="2769008"/>
            <a:ext cx="4049653" cy="4039529"/>
          </a:xfrm>
          <a:custGeom>
            <a:avLst/>
            <a:gdLst/>
            <a:ahLst/>
            <a:cxnLst/>
            <a:rect l="l" t="t" r="r" b="b"/>
            <a:pathLst>
              <a:path w="4049653" h="4039529">
                <a:moveTo>
                  <a:pt x="0" y="0"/>
                </a:moveTo>
                <a:lnTo>
                  <a:pt x="4049654" y="0"/>
                </a:lnTo>
                <a:lnTo>
                  <a:pt x="4049654" y="4039530"/>
                </a:lnTo>
                <a:lnTo>
                  <a:pt x="0" y="4039530"/>
                </a:lnTo>
                <a:lnTo>
                  <a:pt x="0" y="0"/>
                </a:lnTo>
                <a:close/>
              </a:path>
            </a:pathLst>
          </a:custGeom>
          <a:blipFill>
            <a:blip r:embed="rId2"/>
            <a:stretch>
              <a:fillRect/>
            </a:stretch>
          </a:blipFill>
        </p:spPr>
      </p:sp>
      <p:grpSp>
        <p:nvGrpSpPr>
          <p:cNvPr id="3" name="Group 3"/>
          <p:cNvGrpSpPr/>
          <p:nvPr/>
        </p:nvGrpSpPr>
        <p:grpSpPr>
          <a:xfrm>
            <a:off x="10350422" y="-1030"/>
            <a:ext cx="8391970" cy="10287000"/>
            <a:chOff x="0" y="0"/>
            <a:chExt cx="2210231" cy="2709333"/>
          </a:xfrm>
        </p:grpSpPr>
        <p:sp>
          <p:nvSpPr>
            <p:cNvPr id="4" name="Freeform 4"/>
            <p:cNvSpPr/>
            <p:nvPr/>
          </p:nvSpPr>
          <p:spPr>
            <a:xfrm>
              <a:off x="0" y="0"/>
              <a:ext cx="2210231" cy="2709333"/>
            </a:xfrm>
            <a:custGeom>
              <a:avLst/>
              <a:gdLst/>
              <a:ahLst/>
              <a:cxnLst/>
              <a:rect l="l" t="t" r="r" b="b"/>
              <a:pathLst>
                <a:path w="2210231" h="2709333">
                  <a:moveTo>
                    <a:pt x="0" y="0"/>
                  </a:moveTo>
                  <a:lnTo>
                    <a:pt x="2210231" y="0"/>
                  </a:lnTo>
                  <a:lnTo>
                    <a:pt x="2210231" y="2709333"/>
                  </a:lnTo>
                  <a:lnTo>
                    <a:pt x="0" y="2709333"/>
                  </a:lnTo>
                  <a:close/>
                </a:path>
              </a:pathLst>
            </a:custGeom>
            <a:solidFill>
              <a:srgbClr val="FFD8EE"/>
            </a:solidFill>
          </p:spPr>
        </p:sp>
        <p:sp>
          <p:nvSpPr>
            <p:cNvPr id="5" name="TextBox 5"/>
            <p:cNvSpPr txBox="1"/>
            <p:nvPr/>
          </p:nvSpPr>
          <p:spPr>
            <a:xfrm>
              <a:off x="0" y="-38100"/>
              <a:ext cx="2210231" cy="2747433"/>
            </a:xfrm>
            <a:prstGeom prst="rect">
              <a:avLst/>
            </a:prstGeom>
          </p:spPr>
          <p:txBody>
            <a:bodyPr lIns="50800" tIns="50800" rIns="50800" bIns="50800" rtlCol="0" anchor="ctr"/>
            <a:lstStyle/>
            <a:p>
              <a:pPr algn="ctr">
                <a:lnSpc>
                  <a:spcPts val="3499"/>
                </a:lnSpc>
              </a:pPr>
              <a:endParaRPr>
                <a:latin typeface="Cabin Medium" charset="-93"/>
              </a:endParaRPr>
            </a:p>
          </p:txBody>
        </p:sp>
      </p:grpSp>
      <p:sp>
        <p:nvSpPr>
          <p:cNvPr id="6" name="TextBox 6"/>
          <p:cNvSpPr txBox="1"/>
          <p:nvPr/>
        </p:nvSpPr>
        <p:spPr>
          <a:xfrm>
            <a:off x="1426774" y="1236022"/>
            <a:ext cx="7543444" cy="1381125"/>
          </a:xfrm>
          <a:prstGeom prst="rect">
            <a:avLst/>
          </a:prstGeom>
        </p:spPr>
        <p:txBody>
          <a:bodyPr lIns="0" tIns="0" rIns="0" bIns="0" rtlCol="0" anchor="t">
            <a:spAutoFit/>
          </a:bodyPr>
          <a:lstStyle/>
          <a:p>
            <a:pPr marL="0" lvl="0" indent="0" algn="ctr">
              <a:lnSpc>
                <a:spcPts val="10800"/>
              </a:lnSpc>
              <a:spcBef>
                <a:spcPct val="0"/>
              </a:spcBef>
            </a:pPr>
            <a:r>
              <a:rPr lang="en-US" sz="9000" spc="-179">
                <a:solidFill>
                  <a:srgbClr val="3C3C3D"/>
                </a:solidFill>
                <a:latin typeface="Cabin Medium" charset="-93"/>
                <a:ea typeface="Cabin"/>
                <a:cs typeface="Cabin"/>
                <a:sym typeface="Cabin"/>
              </a:rPr>
              <a:t>Nội dung</a:t>
            </a:r>
          </a:p>
        </p:txBody>
      </p:sp>
      <p:grpSp>
        <p:nvGrpSpPr>
          <p:cNvPr id="7" name="Group 7"/>
          <p:cNvGrpSpPr/>
          <p:nvPr/>
        </p:nvGrpSpPr>
        <p:grpSpPr>
          <a:xfrm>
            <a:off x="11050976" y="2174412"/>
            <a:ext cx="6976447" cy="2969088"/>
            <a:chOff x="0" y="-76200"/>
            <a:chExt cx="9301929" cy="3958785"/>
          </a:xfrm>
        </p:grpSpPr>
        <p:sp>
          <p:nvSpPr>
            <p:cNvPr id="8" name="TextBox 8"/>
            <p:cNvSpPr txBox="1"/>
            <p:nvPr/>
          </p:nvSpPr>
          <p:spPr>
            <a:xfrm>
              <a:off x="0" y="-76200"/>
              <a:ext cx="9282708" cy="1709869"/>
            </a:xfrm>
            <a:prstGeom prst="rect">
              <a:avLst/>
            </a:prstGeom>
          </p:spPr>
          <p:txBody>
            <a:bodyPr lIns="0" tIns="0" rIns="0" bIns="0" rtlCol="0" anchor="t">
              <a:spAutoFit/>
            </a:bodyPr>
            <a:lstStyle/>
            <a:p>
              <a:pPr algn="l">
                <a:lnSpc>
                  <a:spcPts val="5039"/>
                </a:lnSpc>
              </a:pPr>
              <a:r>
                <a:rPr lang="en-US" sz="3599" smtClean="0">
                  <a:solidFill>
                    <a:srgbClr val="3C3C3D"/>
                  </a:solidFill>
                  <a:latin typeface="Cabin Medium" charset="-93"/>
                  <a:ea typeface="Cabin"/>
                  <a:cs typeface="Cabin"/>
                  <a:sym typeface="Cabin"/>
                </a:rPr>
                <a:t>1. Bài </a:t>
              </a:r>
              <a:r>
                <a:rPr lang="en-US" sz="3599">
                  <a:solidFill>
                    <a:srgbClr val="3C3C3D"/>
                  </a:solidFill>
                  <a:latin typeface="Cabin Medium" charset="-93"/>
                  <a:ea typeface="Cabin"/>
                  <a:cs typeface="Cabin"/>
                  <a:sym typeface="Cabin"/>
                </a:rPr>
                <a:t>toán/ Vấn đề nghiên cứu (Short description)</a:t>
              </a:r>
            </a:p>
          </p:txBody>
        </p:sp>
        <p:sp>
          <p:nvSpPr>
            <p:cNvPr id="9" name="TextBox 9"/>
            <p:cNvSpPr txBox="1"/>
            <p:nvPr/>
          </p:nvSpPr>
          <p:spPr>
            <a:xfrm>
              <a:off x="0" y="1894672"/>
              <a:ext cx="9282708" cy="854935"/>
            </a:xfrm>
            <a:prstGeom prst="rect">
              <a:avLst/>
            </a:prstGeom>
          </p:spPr>
          <p:txBody>
            <a:bodyPr lIns="0" tIns="0" rIns="0" bIns="0" rtlCol="0" anchor="t">
              <a:spAutoFit/>
            </a:bodyPr>
            <a:lstStyle/>
            <a:p>
              <a:pPr algn="l">
                <a:lnSpc>
                  <a:spcPts val="5039"/>
                </a:lnSpc>
              </a:pPr>
              <a:r>
                <a:rPr lang="en-US" sz="3599" smtClean="0">
                  <a:solidFill>
                    <a:srgbClr val="3C3C3D"/>
                  </a:solidFill>
                  <a:latin typeface="Cabin Medium" charset="-93"/>
                  <a:ea typeface="Cabin"/>
                  <a:cs typeface="Cabin"/>
                  <a:sym typeface="Cabin"/>
                </a:rPr>
                <a:t>2</a:t>
              </a:r>
              <a:r>
                <a:rPr lang="en-US" sz="3599" smtClean="0">
                  <a:solidFill>
                    <a:srgbClr val="3C3C3D"/>
                  </a:solidFill>
                  <a:latin typeface="Cabin Medium" charset="-93"/>
                  <a:ea typeface="Cabin"/>
                  <a:cs typeface="Cabin"/>
                  <a:sym typeface="Cabin"/>
                </a:rPr>
                <a:t>. Các bước giải quyết (Smooth log)</a:t>
              </a:r>
              <a:endParaRPr lang="en-US" sz="3599">
                <a:latin typeface="Cabin Medium" charset="-93"/>
                <a:ea typeface="Cabin"/>
                <a:cs typeface="Cabin"/>
                <a:sym typeface="Cabin"/>
                <a:hlinkClick r:id="rId3" action="ppaction://hlinksldjump"/>
              </a:endParaRPr>
            </a:p>
          </p:txBody>
        </p:sp>
        <p:sp>
          <p:nvSpPr>
            <p:cNvPr id="10" name="TextBox 10"/>
            <p:cNvSpPr txBox="1"/>
            <p:nvPr/>
          </p:nvSpPr>
          <p:spPr>
            <a:xfrm>
              <a:off x="19221" y="3027650"/>
              <a:ext cx="9282708" cy="854935"/>
            </a:xfrm>
            <a:prstGeom prst="rect">
              <a:avLst/>
            </a:prstGeom>
          </p:spPr>
          <p:txBody>
            <a:bodyPr lIns="0" tIns="0" rIns="0" bIns="0" rtlCol="0" anchor="t">
              <a:spAutoFit/>
            </a:bodyPr>
            <a:lstStyle/>
            <a:p>
              <a:pPr algn="l">
                <a:lnSpc>
                  <a:spcPts val="5039"/>
                </a:lnSpc>
              </a:pPr>
              <a:r>
                <a:rPr lang="en-US" sz="3599" smtClean="0">
                  <a:solidFill>
                    <a:srgbClr val="3C3C3D"/>
                  </a:solidFill>
                  <a:latin typeface="Cabin Medium" charset="-93"/>
                  <a:ea typeface="Cabin"/>
                  <a:cs typeface="Cabin"/>
                  <a:sym typeface="Cabin"/>
                </a:rPr>
                <a:t>3.</a:t>
              </a:r>
              <a:r>
                <a:rPr lang="en-US" sz="3599">
                  <a:solidFill>
                    <a:srgbClr val="3C3C3D"/>
                  </a:solidFill>
                  <a:latin typeface="Cabin Medium" charset="-93"/>
                  <a:ea typeface="Cabin"/>
                  <a:cs typeface="Cabin"/>
                  <a:sym typeface="Cabin"/>
                </a:rPr>
                <a:t> </a:t>
              </a:r>
              <a:r>
                <a:rPr lang="en-US" sz="3599" u="none" smtClean="0">
                  <a:solidFill>
                    <a:srgbClr val="3C3C3D"/>
                  </a:solidFill>
                  <a:latin typeface="Cabin Medium" charset="-93"/>
                  <a:ea typeface="Cabin"/>
                  <a:cs typeface="Cabin"/>
                  <a:sym typeface="Cabin"/>
                </a:rPr>
                <a:t>Mô </a:t>
              </a:r>
              <a:r>
                <a:rPr lang="en-US" sz="3599" u="none">
                  <a:solidFill>
                    <a:srgbClr val="3C3C3D"/>
                  </a:solidFill>
                  <a:latin typeface="Cabin Medium" charset="-93"/>
                  <a:ea typeface="Cabin"/>
                  <a:cs typeface="Cabin"/>
                  <a:sym typeface="Cabin"/>
                </a:rPr>
                <a:t>tả chi tiết output</a:t>
              </a:r>
            </a:p>
          </p:txBody>
        </p:sp>
      </p:grpSp>
      <p:sp>
        <p:nvSpPr>
          <p:cNvPr id="11" name="Freeform 11"/>
          <p:cNvSpPr/>
          <p:nvPr/>
        </p:nvSpPr>
        <p:spPr>
          <a:xfrm rot="-5920162">
            <a:off x="2348784" y="4266731"/>
            <a:ext cx="4672813" cy="4661131"/>
          </a:xfrm>
          <a:custGeom>
            <a:avLst/>
            <a:gdLst/>
            <a:ahLst/>
            <a:cxnLst/>
            <a:rect l="l" t="t" r="r" b="b"/>
            <a:pathLst>
              <a:path w="4672813" h="4661131">
                <a:moveTo>
                  <a:pt x="0" y="0"/>
                </a:moveTo>
                <a:lnTo>
                  <a:pt x="4672812" y="0"/>
                </a:lnTo>
                <a:lnTo>
                  <a:pt x="4672812" y="4661130"/>
                </a:lnTo>
                <a:lnTo>
                  <a:pt x="0" y="4661130"/>
                </a:lnTo>
                <a:lnTo>
                  <a:pt x="0" y="0"/>
                </a:lnTo>
                <a:close/>
              </a:path>
            </a:pathLst>
          </a:custGeom>
          <a:blipFill>
            <a:blip r:embed="rId2">
              <a:alphaModFix amt="90000"/>
            </a:blip>
            <a:stretch>
              <a:fillRect/>
            </a:stretch>
          </a:blipFill>
        </p:spPr>
      </p:sp>
      <p:sp>
        <p:nvSpPr>
          <p:cNvPr id="12" name="Freeform 12"/>
          <p:cNvSpPr/>
          <p:nvPr/>
        </p:nvSpPr>
        <p:spPr>
          <a:xfrm rot="-8956620">
            <a:off x="-1881434" y="7956435"/>
            <a:ext cx="4672813" cy="4661131"/>
          </a:xfrm>
          <a:custGeom>
            <a:avLst/>
            <a:gdLst/>
            <a:ahLst/>
            <a:cxnLst/>
            <a:rect l="l" t="t" r="r" b="b"/>
            <a:pathLst>
              <a:path w="4672813" h="4661131">
                <a:moveTo>
                  <a:pt x="0" y="0"/>
                </a:moveTo>
                <a:lnTo>
                  <a:pt x="4672813" y="0"/>
                </a:lnTo>
                <a:lnTo>
                  <a:pt x="4672813" y="4661130"/>
                </a:lnTo>
                <a:lnTo>
                  <a:pt x="0" y="4661130"/>
                </a:lnTo>
                <a:lnTo>
                  <a:pt x="0" y="0"/>
                </a:lnTo>
                <a:close/>
              </a:path>
            </a:pathLst>
          </a:custGeom>
          <a:blipFill>
            <a:blip r:embed="rId2"/>
            <a:stretch>
              <a:fillRect/>
            </a:stretch>
          </a:blipFill>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15969" y="-128955"/>
            <a:ext cx="19352465" cy="10872567"/>
          </a:xfrm>
          <a:custGeom>
            <a:avLst/>
            <a:gdLst/>
            <a:ahLst/>
            <a:cxnLst/>
            <a:rect l="l" t="t" r="r" b="b"/>
            <a:pathLst>
              <a:path w="19352465" h="10872567">
                <a:moveTo>
                  <a:pt x="0" y="0"/>
                </a:moveTo>
                <a:lnTo>
                  <a:pt x="19352465" y="0"/>
                </a:lnTo>
                <a:lnTo>
                  <a:pt x="19352465" y="10872567"/>
                </a:lnTo>
                <a:lnTo>
                  <a:pt x="0" y="108725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028700" y="1028700"/>
            <a:ext cx="16230600" cy="2220588"/>
            <a:chOff x="0" y="0"/>
            <a:chExt cx="4274726" cy="584846"/>
          </a:xfrm>
        </p:grpSpPr>
        <p:sp>
          <p:nvSpPr>
            <p:cNvPr id="4" name="Freeform 4"/>
            <p:cNvSpPr/>
            <p:nvPr/>
          </p:nvSpPr>
          <p:spPr>
            <a:xfrm>
              <a:off x="0" y="0"/>
              <a:ext cx="4274726" cy="584846"/>
            </a:xfrm>
            <a:custGeom>
              <a:avLst/>
              <a:gdLst/>
              <a:ahLst/>
              <a:cxnLst/>
              <a:rect l="l" t="t" r="r" b="b"/>
              <a:pathLst>
                <a:path w="4274726" h="584846">
                  <a:moveTo>
                    <a:pt x="14787" y="0"/>
                  </a:moveTo>
                  <a:lnTo>
                    <a:pt x="4259939" y="0"/>
                  </a:lnTo>
                  <a:cubicBezTo>
                    <a:pt x="4268106" y="0"/>
                    <a:pt x="4274726" y="6620"/>
                    <a:pt x="4274726" y="14787"/>
                  </a:cubicBezTo>
                  <a:lnTo>
                    <a:pt x="4274726" y="570059"/>
                  </a:lnTo>
                  <a:cubicBezTo>
                    <a:pt x="4274726" y="573981"/>
                    <a:pt x="4273168" y="577742"/>
                    <a:pt x="4270395" y="580515"/>
                  </a:cubicBezTo>
                  <a:cubicBezTo>
                    <a:pt x="4267622" y="583288"/>
                    <a:pt x="4263861" y="584846"/>
                    <a:pt x="4259939" y="584846"/>
                  </a:cubicBezTo>
                  <a:lnTo>
                    <a:pt x="14787" y="584846"/>
                  </a:lnTo>
                  <a:cubicBezTo>
                    <a:pt x="6620" y="584846"/>
                    <a:pt x="0" y="578226"/>
                    <a:pt x="0" y="570059"/>
                  </a:cubicBezTo>
                  <a:lnTo>
                    <a:pt x="0" y="14787"/>
                  </a:lnTo>
                  <a:cubicBezTo>
                    <a:pt x="0" y="6620"/>
                    <a:pt x="6620" y="0"/>
                    <a:pt x="14787" y="0"/>
                  </a:cubicBezTo>
                  <a:close/>
                </a:path>
              </a:pathLst>
            </a:custGeom>
            <a:solidFill>
              <a:srgbClr val="F8F8F8">
                <a:alpha val="67843"/>
              </a:srgbClr>
            </a:solidFill>
          </p:spPr>
        </p:sp>
        <p:sp>
          <p:nvSpPr>
            <p:cNvPr id="5" name="TextBox 5"/>
            <p:cNvSpPr txBox="1"/>
            <p:nvPr/>
          </p:nvSpPr>
          <p:spPr>
            <a:xfrm>
              <a:off x="0" y="-38100"/>
              <a:ext cx="4274726" cy="622946"/>
            </a:xfrm>
            <a:prstGeom prst="rect">
              <a:avLst/>
            </a:prstGeom>
          </p:spPr>
          <p:txBody>
            <a:bodyPr lIns="50800" tIns="50800" rIns="50800" bIns="50800" rtlCol="0" anchor="ctr"/>
            <a:lstStyle/>
            <a:p>
              <a:pPr algn="ctr">
                <a:lnSpc>
                  <a:spcPts val="3499"/>
                </a:lnSpc>
              </a:pPr>
              <a:endParaRPr>
                <a:latin typeface="Cabin Medium" charset="-93"/>
              </a:endParaRPr>
            </a:p>
          </p:txBody>
        </p:sp>
      </p:grpSp>
      <p:grpSp>
        <p:nvGrpSpPr>
          <p:cNvPr id="6" name="Group 6"/>
          <p:cNvGrpSpPr/>
          <p:nvPr/>
        </p:nvGrpSpPr>
        <p:grpSpPr>
          <a:xfrm>
            <a:off x="1028700" y="4011930"/>
            <a:ext cx="7494814" cy="5246370"/>
            <a:chOff x="0" y="0"/>
            <a:chExt cx="6350000" cy="4445000"/>
          </a:xfrm>
        </p:grpSpPr>
        <p:sp>
          <p:nvSpPr>
            <p:cNvPr id="7" name="Freeform 7"/>
            <p:cNvSpPr/>
            <p:nvPr/>
          </p:nvSpPr>
          <p:spPr>
            <a:xfrm>
              <a:off x="0" y="0"/>
              <a:ext cx="6350000" cy="4445000"/>
            </a:xfrm>
            <a:custGeom>
              <a:avLst/>
              <a:gdLst/>
              <a:ahLst/>
              <a:cxnLst/>
              <a:rect l="l" t="t" r="r" b="b"/>
              <a:pathLst>
                <a:path w="6350000" h="4445000">
                  <a:moveTo>
                    <a:pt x="0" y="3429000"/>
                  </a:moveTo>
                  <a:lnTo>
                    <a:pt x="0" y="1016000"/>
                  </a:lnTo>
                  <a:cubicBezTo>
                    <a:pt x="0" y="454660"/>
                    <a:pt x="454660" y="0"/>
                    <a:pt x="1016000" y="0"/>
                  </a:cubicBezTo>
                  <a:lnTo>
                    <a:pt x="5334000" y="0"/>
                  </a:lnTo>
                  <a:cubicBezTo>
                    <a:pt x="5895340" y="0"/>
                    <a:pt x="6350000" y="454660"/>
                    <a:pt x="6350000" y="1016000"/>
                  </a:cubicBezTo>
                  <a:lnTo>
                    <a:pt x="6350000" y="3429000"/>
                  </a:lnTo>
                  <a:cubicBezTo>
                    <a:pt x="6350000" y="3990340"/>
                    <a:pt x="5895340" y="4445000"/>
                    <a:pt x="5334000" y="4445000"/>
                  </a:cubicBezTo>
                  <a:lnTo>
                    <a:pt x="1016000" y="4445000"/>
                  </a:lnTo>
                  <a:cubicBezTo>
                    <a:pt x="454660" y="4445000"/>
                    <a:pt x="0" y="3990340"/>
                    <a:pt x="0" y="3429000"/>
                  </a:cubicBezTo>
                  <a:close/>
                </a:path>
              </a:pathLst>
            </a:custGeom>
            <a:blipFill>
              <a:blip r:embed="rId4"/>
              <a:stretch>
                <a:fillRect l="-2500" r="-2500"/>
              </a:stretch>
            </a:blipFill>
          </p:spPr>
        </p:sp>
      </p:grpSp>
      <p:sp>
        <p:nvSpPr>
          <p:cNvPr id="8" name="TextBox 8"/>
          <p:cNvSpPr txBox="1"/>
          <p:nvPr/>
        </p:nvSpPr>
        <p:spPr>
          <a:xfrm>
            <a:off x="1600556" y="1043619"/>
            <a:ext cx="15500437" cy="2190750"/>
          </a:xfrm>
          <a:prstGeom prst="rect">
            <a:avLst/>
          </a:prstGeom>
        </p:spPr>
        <p:txBody>
          <a:bodyPr lIns="0" tIns="0" rIns="0" bIns="0" rtlCol="0" anchor="t">
            <a:spAutoFit/>
          </a:bodyPr>
          <a:lstStyle/>
          <a:p>
            <a:pPr marL="0" lvl="0" indent="0" algn="l">
              <a:lnSpc>
                <a:spcPts val="8640"/>
              </a:lnSpc>
              <a:spcBef>
                <a:spcPct val="0"/>
              </a:spcBef>
            </a:pPr>
            <a:r>
              <a:rPr lang="en-US" sz="7200" b="1" spc="-144">
                <a:solidFill>
                  <a:srgbClr val="3C3C3D"/>
                </a:solidFill>
                <a:latin typeface="Cabin Medium" charset="-93"/>
                <a:ea typeface="Cabin"/>
                <a:cs typeface="Cabin"/>
                <a:sym typeface="Cabin"/>
              </a:rPr>
              <a:t>1.   Bài toán/ Vấn đề nghiên cứu (Short description)</a:t>
            </a:r>
          </a:p>
        </p:txBody>
      </p:sp>
      <p:sp>
        <p:nvSpPr>
          <p:cNvPr id="9" name="TextBox 9"/>
          <p:cNvSpPr txBox="1"/>
          <p:nvPr/>
        </p:nvSpPr>
        <p:spPr>
          <a:xfrm>
            <a:off x="9144000" y="3860214"/>
            <a:ext cx="8115300" cy="3172150"/>
          </a:xfrm>
          <a:prstGeom prst="rect">
            <a:avLst/>
          </a:prstGeom>
        </p:spPr>
        <p:txBody>
          <a:bodyPr lIns="0" tIns="0" rIns="0" bIns="0" rtlCol="0" anchor="t">
            <a:spAutoFit/>
          </a:bodyPr>
          <a:lstStyle/>
          <a:p>
            <a:pPr algn="l">
              <a:lnSpc>
                <a:spcPts val="6299"/>
              </a:lnSpc>
            </a:pPr>
            <a:r>
              <a:rPr lang="en-US" sz="4499">
                <a:solidFill>
                  <a:srgbClr val="3C3C3D"/>
                </a:solidFill>
                <a:latin typeface="Cabin Medium" charset="-93"/>
                <a:ea typeface="Cabin"/>
                <a:cs typeface="Cabin"/>
                <a:sym typeface="Cabin"/>
              </a:rPr>
              <a:t>Xây dựng và triển khai một website bán đồ điện tử sử dụng nền tảng Render cho việc hosting và vận hành.</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15969" y="-121335"/>
            <a:ext cx="19352465" cy="10872567"/>
          </a:xfrm>
          <a:custGeom>
            <a:avLst/>
            <a:gdLst/>
            <a:ahLst/>
            <a:cxnLst/>
            <a:rect l="l" t="t" r="r" b="b"/>
            <a:pathLst>
              <a:path w="19352465" h="10872567">
                <a:moveTo>
                  <a:pt x="0" y="0"/>
                </a:moveTo>
                <a:lnTo>
                  <a:pt x="19352465" y="0"/>
                </a:lnTo>
                <a:lnTo>
                  <a:pt x="19352465" y="10872567"/>
                </a:lnTo>
                <a:lnTo>
                  <a:pt x="0" y="108725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7484517" y="-623287"/>
            <a:ext cx="3315327" cy="3311183"/>
          </a:xfrm>
          <a:custGeom>
            <a:avLst/>
            <a:gdLst/>
            <a:ahLst/>
            <a:cxnLst/>
            <a:rect l="l" t="t" r="r" b="b"/>
            <a:pathLst>
              <a:path w="3315327" h="3311183">
                <a:moveTo>
                  <a:pt x="0" y="0"/>
                </a:moveTo>
                <a:lnTo>
                  <a:pt x="3315327" y="0"/>
                </a:lnTo>
                <a:lnTo>
                  <a:pt x="3315327" y="3311182"/>
                </a:lnTo>
                <a:lnTo>
                  <a:pt x="0" y="3311182"/>
                </a:lnTo>
                <a:lnTo>
                  <a:pt x="0" y="0"/>
                </a:lnTo>
                <a:close/>
              </a:path>
            </a:pathLst>
          </a:custGeom>
          <a:blipFill>
            <a:blip r:embed="rId4"/>
            <a:stretch>
              <a:fillRect/>
            </a:stretch>
          </a:blipFill>
        </p:spPr>
      </p:sp>
      <p:grpSp>
        <p:nvGrpSpPr>
          <p:cNvPr id="4" name="Group 4"/>
          <p:cNvGrpSpPr/>
          <p:nvPr/>
        </p:nvGrpSpPr>
        <p:grpSpPr>
          <a:xfrm>
            <a:off x="1025061" y="1028700"/>
            <a:ext cx="16234239" cy="8229600"/>
            <a:chOff x="0" y="0"/>
            <a:chExt cx="4275684" cy="2167467"/>
          </a:xfrm>
        </p:grpSpPr>
        <p:sp>
          <p:nvSpPr>
            <p:cNvPr id="5" name="Freeform 5"/>
            <p:cNvSpPr/>
            <p:nvPr/>
          </p:nvSpPr>
          <p:spPr>
            <a:xfrm>
              <a:off x="0" y="0"/>
              <a:ext cx="4275684" cy="2167467"/>
            </a:xfrm>
            <a:custGeom>
              <a:avLst/>
              <a:gdLst/>
              <a:ahLst/>
              <a:cxnLst/>
              <a:rect l="l" t="t" r="r" b="b"/>
              <a:pathLst>
                <a:path w="4275684" h="2167467">
                  <a:moveTo>
                    <a:pt x="14784" y="0"/>
                  </a:moveTo>
                  <a:lnTo>
                    <a:pt x="4260901" y="0"/>
                  </a:lnTo>
                  <a:cubicBezTo>
                    <a:pt x="4269065" y="0"/>
                    <a:pt x="4275684" y="6619"/>
                    <a:pt x="4275684" y="14784"/>
                  </a:cubicBezTo>
                  <a:lnTo>
                    <a:pt x="4275684" y="2152683"/>
                  </a:lnTo>
                  <a:cubicBezTo>
                    <a:pt x="4275684" y="2156604"/>
                    <a:pt x="4274127" y="2160364"/>
                    <a:pt x="4271354" y="2163137"/>
                  </a:cubicBezTo>
                  <a:cubicBezTo>
                    <a:pt x="4268582" y="2165909"/>
                    <a:pt x="4264822" y="2167467"/>
                    <a:pt x="4260901" y="2167467"/>
                  </a:cubicBezTo>
                  <a:lnTo>
                    <a:pt x="14784" y="2167467"/>
                  </a:lnTo>
                  <a:cubicBezTo>
                    <a:pt x="10863" y="2167467"/>
                    <a:pt x="7102" y="2165909"/>
                    <a:pt x="4330" y="2163137"/>
                  </a:cubicBezTo>
                  <a:cubicBezTo>
                    <a:pt x="1558" y="2160364"/>
                    <a:pt x="0" y="2156604"/>
                    <a:pt x="0" y="2152683"/>
                  </a:cubicBezTo>
                  <a:lnTo>
                    <a:pt x="0" y="14784"/>
                  </a:lnTo>
                  <a:cubicBezTo>
                    <a:pt x="0" y="10863"/>
                    <a:pt x="1558" y="7102"/>
                    <a:pt x="4330" y="4330"/>
                  </a:cubicBezTo>
                  <a:cubicBezTo>
                    <a:pt x="7102" y="1558"/>
                    <a:pt x="10863" y="0"/>
                    <a:pt x="14784" y="0"/>
                  </a:cubicBezTo>
                  <a:close/>
                </a:path>
              </a:pathLst>
            </a:custGeom>
            <a:solidFill>
              <a:srgbClr val="F8F8F8">
                <a:alpha val="51765"/>
              </a:srgbClr>
            </a:solidFill>
          </p:spPr>
        </p:sp>
        <p:sp>
          <p:nvSpPr>
            <p:cNvPr id="6" name="TextBox 6"/>
            <p:cNvSpPr txBox="1"/>
            <p:nvPr/>
          </p:nvSpPr>
          <p:spPr>
            <a:xfrm>
              <a:off x="0" y="-38100"/>
              <a:ext cx="4275684" cy="2205567"/>
            </a:xfrm>
            <a:prstGeom prst="rect">
              <a:avLst/>
            </a:prstGeom>
          </p:spPr>
          <p:txBody>
            <a:bodyPr lIns="50800" tIns="50800" rIns="50800" bIns="50800" rtlCol="0" anchor="ctr"/>
            <a:lstStyle/>
            <a:p>
              <a:pPr algn="ctr">
                <a:lnSpc>
                  <a:spcPts val="3499"/>
                </a:lnSpc>
              </a:pPr>
              <a:endParaRPr>
                <a:latin typeface="Cabin Medium" charset="-93"/>
              </a:endParaRPr>
            </a:p>
          </p:txBody>
        </p:sp>
      </p:grpSp>
      <p:sp>
        <p:nvSpPr>
          <p:cNvPr id="7" name="Freeform 7"/>
          <p:cNvSpPr/>
          <p:nvPr/>
        </p:nvSpPr>
        <p:spPr>
          <a:xfrm rot="5106703">
            <a:off x="575536" y="8432387"/>
            <a:ext cx="2957802" cy="2880160"/>
          </a:xfrm>
          <a:custGeom>
            <a:avLst/>
            <a:gdLst/>
            <a:ahLst/>
            <a:cxnLst/>
            <a:rect l="l" t="t" r="r" b="b"/>
            <a:pathLst>
              <a:path w="2957802" h="2880160">
                <a:moveTo>
                  <a:pt x="0" y="0"/>
                </a:moveTo>
                <a:lnTo>
                  <a:pt x="2957802" y="0"/>
                </a:lnTo>
                <a:lnTo>
                  <a:pt x="2957802" y="2880160"/>
                </a:lnTo>
                <a:lnTo>
                  <a:pt x="0" y="2880160"/>
                </a:lnTo>
                <a:lnTo>
                  <a:pt x="0" y="0"/>
                </a:lnTo>
                <a:close/>
              </a:path>
            </a:pathLst>
          </a:custGeom>
          <a:blipFill>
            <a:blip r:embed="rId5">
              <a:alphaModFix amt="67000"/>
            </a:blip>
            <a:stretch>
              <a:fillRect/>
            </a:stretch>
          </a:blipFill>
        </p:spPr>
      </p:sp>
      <p:sp>
        <p:nvSpPr>
          <p:cNvPr id="8" name="Freeform 8"/>
          <p:cNvSpPr/>
          <p:nvPr/>
        </p:nvSpPr>
        <p:spPr>
          <a:xfrm rot="584447">
            <a:off x="16459940" y="4744373"/>
            <a:ext cx="2479566" cy="2539889"/>
          </a:xfrm>
          <a:custGeom>
            <a:avLst/>
            <a:gdLst/>
            <a:ahLst/>
            <a:cxnLst/>
            <a:rect l="l" t="t" r="r" b="b"/>
            <a:pathLst>
              <a:path w="2479566" h="2539889">
                <a:moveTo>
                  <a:pt x="0" y="0"/>
                </a:moveTo>
                <a:lnTo>
                  <a:pt x="2479567" y="0"/>
                </a:lnTo>
                <a:lnTo>
                  <a:pt x="2479567" y="2539889"/>
                </a:lnTo>
                <a:lnTo>
                  <a:pt x="0" y="2539889"/>
                </a:lnTo>
                <a:lnTo>
                  <a:pt x="0" y="0"/>
                </a:lnTo>
                <a:close/>
              </a:path>
            </a:pathLst>
          </a:custGeom>
          <a:blipFill>
            <a:blip r:embed="rId6"/>
            <a:stretch>
              <a:fillRect/>
            </a:stretch>
          </a:blipFill>
        </p:spPr>
      </p:sp>
      <p:sp>
        <p:nvSpPr>
          <p:cNvPr id="9" name="Freeform 9"/>
          <p:cNvSpPr/>
          <p:nvPr/>
        </p:nvSpPr>
        <p:spPr>
          <a:xfrm>
            <a:off x="1789889" y="3830621"/>
            <a:ext cx="11811676" cy="3440529"/>
          </a:xfrm>
          <a:custGeom>
            <a:avLst/>
            <a:gdLst/>
            <a:ahLst/>
            <a:cxnLst/>
            <a:rect l="l" t="t" r="r" b="b"/>
            <a:pathLst>
              <a:path w="11811676" h="3440529">
                <a:moveTo>
                  <a:pt x="0" y="0"/>
                </a:moveTo>
                <a:lnTo>
                  <a:pt x="11811676" y="0"/>
                </a:lnTo>
                <a:lnTo>
                  <a:pt x="11811676" y="3440529"/>
                </a:lnTo>
                <a:lnTo>
                  <a:pt x="0" y="3440529"/>
                </a:lnTo>
                <a:lnTo>
                  <a:pt x="0" y="0"/>
                </a:lnTo>
                <a:close/>
              </a:path>
            </a:pathLst>
          </a:custGeom>
          <a:blipFill>
            <a:blip r:embed="rId7"/>
            <a:stretch>
              <a:fillRect/>
            </a:stretch>
          </a:blipFill>
        </p:spPr>
      </p:sp>
      <p:sp>
        <p:nvSpPr>
          <p:cNvPr id="10" name="TextBox 10"/>
          <p:cNvSpPr txBox="1"/>
          <p:nvPr/>
        </p:nvSpPr>
        <p:spPr>
          <a:xfrm>
            <a:off x="1789889" y="1196765"/>
            <a:ext cx="9827132" cy="1104900"/>
          </a:xfrm>
          <a:prstGeom prst="rect">
            <a:avLst/>
          </a:prstGeom>
        </p:spPr>
        <p:txBody>
          <a:bodyPr lIns="0" tIns="0" rIns="0" bIns="0" rtlCol="0" anchor="t">
            <a:spAutoFit/>
          </a:bodyPr>
          <a:lstStyle/>
          <a:p>
            <a:pPr marL="0" lvl="0" indent="0" algn="l">
              <a:lnSpc>
                <a:spcPts val="8759"/>
              </a:lnSpc>
              <a:spcBef>
                <a:spcPct val="0"/>
              </a:spcBef>
            </a:pPr>
            <a:r>
              <a:rPr lang="en-US" sz="7000" spc="-145">
                <a:solidFill>
                  <a:srgbClr val="3C3C3D"/>
                </a:solidFill>
                <a:latin typeface="Cabin Medium" charset="-93"/>
                <a:ea typeface="Cabin"/>
                <a:cs typeface="Cabin"/>
                <a:sym typeface="Cabin"/>
              </a:rPr>
              <a:t>Input</a:t>
            </a:r>
          </a:p>
        </p:txBody>
      </p:sp>
      <p:sp>
        <p:nvSpPr>
          <p:cNvPr id="11" name="TextBox 11"/>
          <p:cNvSpPr txBox="1"/>
          <p:nvPr/>
        </p:nvSpPr>
        <p:spPr>
          <a:xfrm>
            <a:off x="1789889" y="2825540"/>
            <a:ext cx="3398901" cy="485775"/>
          </a:xfrm>
          <a:prstGeom prst="rect">
            <a:avLst/>
          </a:prstGeom>
        </p:spPr>
        <p:txBody>
          <a:bodyPr lIns="0" tIns="0" rIns="0" bIns="0" rtlCol="0" anchor="t">
            <a:spAutoFit/>
          </a:bodyPr>
          <a:lstStyle/>
          <a:p>
            <a:pPr marL="0" lvl="0" indent="0" algn="l">
              <a:lnSpc>
                <a:spcPts val="3840"/>
              </a:lnSpc>
              <a:spcBef>
                <a:spcPct val="0"/>
              </a:spcBef>
            </a:pPr>
            <a:r>
              <a:rPr lang="en-US" sz="3200" spc="-64">
                <a:solidFill>
                  <a:srgbClr val="3C3C3D"/>
                </a:solidFill>
                <a:latin typeface="Cabin Medium" charset="-93"/>
                <a:ea typeface="Cabin"/>
                <a:cs typeface="Cabin"/>
                <a:sym typeface="Cabin"/>
              </a:rPr>
              <a:t>Nền tảng Render:</a:t>
            </a:r>
          </a:p>
        </p:txBody>
      </p:sp>
      <p:sp>
        <p:nvSpPr>
          <p:cNvPr id="12" name="TextBox 12"/>
          <p:cNvSpPr txBox="1"/>
          <p:nvPr/>
        </p:nvSpPr>
        <p:spPr>
          <a:xfrm>
            <a:off x="1789889" y="7790457"/>
            <a:ext cx="8826450" cy="485775"/>
          </a:xfrm>
          <a:prstGeom prst="rect">
            <a:avLst/>
          </a:prstGeom>
        </p:spPr>
        <p:txBody>
          <a:bodyPr lIns="0" tIns="0" rIns="0" bIns="0" rtlCol="0" anchor="t">
            <a:spAutoFit/>
          </a:bodyPr>
          <a:lstStyle/>
          <a:p>
            <a:pPr marL="0" lvl="0" indent="0" algn="l">
              <a:lnSpc>
                <a:spcPts val="3840"/>
              </a:lnSpc>
              <a:spcBef>
                <a:spcPct val="0"/>
              </a:spcBef>
            </a:pPr>
            <a:r>
              <a:rPr lang="en-US" sz="3200" spc="-64">
                <a:solidFill>
                  <a:srgbClr val="3C3C3D"/>
                </a:solidFill>
                <a:latin typeface="Cabin Medium" charset="-93"/>
                <a:ea typeface="Cabin"/>
                <a:cs typeface="Cabin"/>
                <a:sym typeface="Cabin"/>
              </a:rPr>
              <a:t>Ngôn ngữ lập trình: JavaScript, HTML, CSS.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 y="0"/>
            <a:ext cx="5333999" cy="10287000"/>
            <a:chOff x="0" y="0"/>
            <a:chExt cx="1699476" cy="2709333"/>
          </a:xfrm>
        </p:grpSpPr>
        <p:sp>
          <p:nvSpPr>
            <p:cNvPr id="3" name="Freeform 3"/>
            <p:cNvSpPr/>
            <p:nvPr/>
          </p:nvSpPr>
          <p:spPr>
            <a:xfrm>
              <a:off x="0" y="0"/>
              <a:ext cx="1699476" cy="2709333"/>
            </a:xfrm>
            <a:custGeom>
              <a:avLst/>
              <a:gdLst/>
              <a:ahLst/>
              <a:cxnLst/>
              <a:rect l="l" t="t" r="r" b="b"/>
              <a:pathLst>
                <a:path w="1699476" h="2709333">
                  <a:moveTo>
                    <a:pt x="0" y="0"/>
                  </a:moveTo>
                  <a:lnTo>
                    <a:pt x="1699476" y="0"/>
                  </a:lnTo>
                  <a:lnTo>
                    <a:pt x="1699476" y="2709333"/>
                  </a:lnTo>
                  <a:lnTo>
                    <a:pt x="0" y="2709333"/>
                  </a:lnTo>
                  <a:close/>
                </a:path>
              </a:pathLst>
            </a:custGeom>
            <a:solidFill>
              <a:srgbClr val="B2E6E6"/>
            </a:solidFill>
          </p:spPr>
        </p:sp>
        <p:sp>
          <p:nvSpPr>
            <p:cNvPr id="4" name="TextBox 4"/>
            <p:cNvSpPr txBox="1"/>
            <p:nvPr/>
          </p:nvSpPr>
          <p:spPr>
            <a:xfrm>
              <a:off x="0" y="-38100"/>
              <a:ext cx="1699476" cy="2747433"/>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rot="-9157943">
            <a:off x="5601400" y="-1528807"/>
            <a:ext cx="3140040" cy="3057614"/>
          </a:xfrm>
          <a:custGeom>
            <a:avLst/>
            <a:gdLst/>
            <a:ahLst/>
            <a:cxnLst/>
            <a:rect l="l" t="t" r="r" b="b"/>
            <a:pathLst>
              <a:path w="3140040" h="3057614">
                <a:moveTo>
                  <a:pt x="0" y="0"/>
                </a:moveTo>
                <a:lnTo>
                  <a:pt x="3140040" y="0"/>
                </a:lnTo>
                <a:lnTo>
                  <a:pt x="3140040" y="3057614"/>
                </a:lnTo>
                <a:lnTo>
                  <a:pt x="0" y="3057614"/>
                </a:lnTo>
                <a:lnTo>
                  <a:pt x="0" y="0"/>
                </a:lnTo>
                <a:close/>
              </a:path>
            </a:pathLst>
          </a:custGeom>
          <a:blipFill>
            <a:blip r:embed="rId2"/>
            <a:stretch>
              <a:fillRect/>
            </a:stretch>
          </a:blipFill>
        </p:spPr>
      </p:sp>
      <p:sp>
        <p:nvSpPr>
          <p:cNvPr id="6" name="Freeform 6"/>
          <p:cNvSpPr/>
          <p:nvPr/>
        </p:nvSpPr>
        <p:spPr>
          <a:xfrm rot="128118">
            <a:off x="11188102" y="529181"/>
            <a:ext cx="2759174" cy="2686746"/>
          </a:xfrm>
          <a:custGeom>
            <a:avLst/>
            <a:gdLst/>
            <a:ahLst/>
            <a:cxnLst/>
            <a:rect l="l" t="t" r="r" b="b"/>
            <a:pathLst>
              <a:path w="2759174" h="2686746">
                <a:moveTo>
                  <a:pt x="0" y="0"/>
                </a:moveTo>
                <a:lnTo>
                  <a:pt x="2759174" y="0"/>
                </a:lnTo>
                <a:lnTo>
                  <a:pt x="2759174" y="2686745"/>
                </a:lnTo>
                <a:lnTo>
                  <a:pt x="0" y="2686745"/>
                </a:lnTo>
                <a:lnTo>
                  <a:pt x="0" y="0"/>
                </a:lnTo>
                <a:close/>
              </a:path>
            </a:pathLst>
          </a:custGeom>
          <a:blipFill>
            <a:blip r:embed="rId2">
              <a:alphaModFix amt="84000"/>
            </a:blip>
            <a:stretch>
              <a:fillRect/>
            </a:stretch>
          </a:blipFill>
        </p:spPr>
      </p:sp>
      <p:sp>
        <p:nvSpPr>
          <p:cNvPr id="7" name="Freeform 7"/>
          <p:cNvSpPr/>
          <p:nvPr/>
        </p:nvSpPr>
        <p:spPr>
          <a:xfrm rot="-5743415">
            <a:off x="15335282" y="-895540"/>
            <a:ext cx="2124421" cy="2068655"/>
          </a:xfrm>
          <a:custGeom>
            <a:avLst/>
            <a:gdLst/>
            <a:ahLst/>
            <a:cxnLst/>
            <a:rect l="l" t="t" r="r" b="b"/>
            <a:pathLst>
              <a:path w="2124421" h="2068655">
                <a:moveTo>
                  <a:pt x="0" y="0"/>
                </a:moveTo>
                <a:lnTo>
                  <a:pt x="2124421" y="0"/>
                </a:lnTo>
                <a:lnTo>
                  <a:pt x="2124421" y="2068656"/>
                </a:lnTo>
                <a:lnTo>
                  <a:pt x="0" y="2068656"/>
                </a:lnTo>
                <a:lnTo>
                  <a:pt x="0" y="0"/>
                </a:lnTo>
                <a:close/>
              </a:path>
            </a:pathLst>
          </a:custGeom>
          <a:blipFill>
            <a:blip r:embed="rId2">
              <a:alphaModFix amt="82000"/>
            </a:blip>
            <a:stretch>
              <a:fillRect/>
            </a:stretch>
          </a:blipFill>
        </p:spPr>
      </p:sp>
      <p:sp>
        <p:nvSpPr>
          <p:cNvPr id="8" name="Freeform 8"/>
          <p:cNvSpPr/>
          <p:nvPr/>
        </p:nvSpPr>
        <p:spPr>
          <a:xfrm>
            <a:off x="121333" y="1106249"/>
            <a:ext cx="9905999" cy="5521044"/>
          </a:xfrm>
          <a:custGeom>
            <a:avLst/>
            <a:gdLst/>
            <a:ahLst/>
            <a:cxnLst/>
            <a:rect l="l" t="t" r="r" b="b"/>
            <a:pathLst>
              <a:path w="11811676" h="5463657">
                <a:moveTo>
                  <a:pt x="0" y="0"/>
                </a:moveTo>
                <a:lnTo>
                  <a:pt x="11811676" y="0"/>
                </a:lnTo>
                <a:lnTo>
                  <a:pt x="11811676" y="5463657"/>
                </a:lnTo>
                <a:lnTo>
                  <a:pt x="0" y="5463657"/>
                </a:lnTo>
                <a:lnTo>
                  <a:pt x="0" y="0"/>
                </a:lnTo>
                <a:close/>
              </a:path>
            </a:pathLst>
          </a:custGeom>
          <a:blipFill>
            <a:blip r:embed="rId3"/>
            <a:stretch>
              <a:fillRect/>
            </a:stretch>
          </a:blipFill>
        </p:spPr>
      </p:sp>
      <p:sp>
        <p:nvSpPr>
          <p:cNvPr id="9" name="TextBox 9"/>
          <p:cNvSpPr txBox="1"/>
          <p:nvPr/>
        </p:nvSpPr>
        <p:spPr>
          <a:xfrm>
            <a:off x="1" y="3255"/>
            <a:ext cx="3962399" cy="1048813"/>
          </a:xfrm>
          <a:prstGeom prst="rect">
            <a:avLst/>
          </a:prstGeom>
        </p:spPr>
        <p:txBody>
          <a:bodyPr wrap="square" lIns="0" tIns="0" rIns="0" bIns="0" rtlCol="0" anchor="t">
            <a:spAutoFit/>
          </a:bodyPr>
          <a:lstStyle/>
          <a:p>
            <a:pPr marL="0" lvl="0" indent="0" algn="ctr">
              <a:lnSpc>
                <a:spcPts val="8640"/>
              </a:lnSpc>
              <a:spcBef>
                <a:spcPct val="0"/>
              </a:spcBef>
            </a:pPr>
            <a:r>
              <a:rPr lang="en-US" sz="7000" spc="-144">
                <a:solidFill>
                  <a:srgbClr val="3C3C3D"/>
                </a:solidFill>
                <a:latin typeface="Cabin Medium" charset="-93"/>
                <a:ea typeface="Cabin"/>
                <a:cs typeface="Cabin"/>
                <a:sym typeface="Cabin"/>
              </a:rPr>
              <a:t>Output</a:t>
            </a:r>
          </a:p>
        </p:txBody>
      </p:sp>
      <p:sp>
        <p:nvSpPr>
          <p:cNvPr id="10" name="TextBox 10"/>
          <p:cNvSpPr txBox="1"/>
          <p:nvPr/>
        </p:nvSpPr>
        <p:spPr>
          <a:xfrm>
            <a:off x="2856619" y="6856295"/>
            <a:ext cx="4954762" cy="505309"/>
          </a:xfrm>
          <a:prstGeom prst="rect">
            <a:avLst/>
          </a:prstGeom>
        </p:spPr>
        <p:txBody>
          <a:bodyPr lIns="0" tIns="0" rIns="0" bIns="0" rtlCol="0" anchor="t">
            <a:spAutoFit/>
          </a:bodyPr>
          <a:lstStyle/>
          <a:p>
            <a:pPr algn="l">
              <a:lnSpc>
                <a:spcPts val="4051"/>
              </a:lnSpc>
            </a:pPr>
            <a:r>
              <a:rPr lang="en-US" sz="3375">
                <a:solidFill>
                  <a:srgbClr val="3C3C3D"/>
                </a:solidFill>
                <a:latin typeface="Cabin Medium"/>
                <a:ea typeface="Cabin Medium"/>
                <a:cs typeface="Cabin Medium"/>
                <a:sym typeface="Cabin Medium"/>
              </a:rPr>
              <a:t>Giao diện trang chủ</a:t>
            </a:r>
          </a:p>
        </p:txBody>
      </p:sp>
      <p:pic>
        <p:nvPicPr>
          <p:cNvPr id="14" name="Picture 13"/>
          <p:cNvPicPr/>
          <p:nvPr/>
        </p:nvPicPr>
        <p:blipFill>
          <a:blip r:embed="rId4"/>
          <a:stretch>
            <a:fillRect/>
          </a:stretch>
        </p:blipFill>
        <p:spPr>
          <a:xfrm>
            <a:off x="9238026" y="6743700"/>
            <a:ext cx="8897574" cy="2783005"/>
          </a:xfrm>
          <a:prstGeom prst="rect">
            <a:avLst/>
          </a:prstGeom>
        </p:spPr>
      </p:pic>
      <p:sp>
        <p:nvSpPr>
          <p:cNvPr id="15" name="Rectangle 14"/>
          <p:cNvSpPr/>
          <p:nvPr/>
        </p:nvSpPr>
        <p:spPr>
          <a:xfrm>
            <a:off x="12039600" y="9571336"/>
            <a:ext cx="3552576" cy="612475"/>
          </a:xfrm>
          <a:prstGeom prst="rect">
            <a:avLst/>
          </a:prstGeom>
        </p:spPr>
        <p:txBody>
          <a:bodyPr wrap="none">
            <a:spAutoFit/>
          </a:bodyPr>
          <a:lstStyle/>
          <a:p>
            <a:r>
              <a:rPr lang="en-US" sz="3380">
                <a:latin typeface="Cabin Medium" charset="-93"/>
              </a:rPr>
              <a:t>Giao diện giỏ hàng</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381000" y="266700"/>
            <a:ext cx="8703039" cy="6336268"/>
          </a:xfrm>
          <a:prstGeom prst="rect">
            <a:avLst/>
          </a:prstGeom>
        </p:spPr>
      </p:pic>
      <p:sp>
        <p:nvSpPr>
          <p:cNvPr id="4" name="Rectangle 3"/>
          <p:cNvSpPr/>
          <p:nvPr/>
        </p:nvSpPr>
        <p:spPr>
          <a:xfrm>
            <a:off x="1840541" y="6679644"/>
            <a:ext cx="5783956" cy="612475"/>
          </a:xfrm>
          <a:prstGeom prst="rect">
            <a:avLst/>
          </a:prstGeom>
        </p:spPr>
        <p:txBody>
          <a:bodyPr wrap="none">
            <a:spAutoFit/>
          </a:bodyPr>
          <a:lstStyle/>
          <a:p>
            <a:r>
              <a:rPr lang="en-US" sz="3380">
                <a:latin typeface="Cabin Medium" charset="-93"/>
              </a:rPr>
              <a:t>Giao diện danh sách sản phẩm</a:t>
            </a:r>
            <a:endParaRPr lang="en-US" sz="3380">
              <a:latin typeface="Cabin Medium" charset="-93"/>
            </a:endParaRPr>
          </a:p>
        </p:txBody>
      </p:sp>
      <p:pic>
        <p:nvPicPr>
          <p:cNvPr id="5" name="Picture 4"/>
          <p:cNvPicPr/>
          <p:nvPr/>
        </p:nvPicPr>
        <p:blipFill>
          <a:blip r:embed="rId3"/>
          <a:stretch>
            <a:fillRect/>
          </a:stretch>
        </p:blipFill>
        <p:spPr>
          <a:xfrm>
            <a:off x="9113520" y="3821668"/>
            <a:ext cx="9144000" cy="5562600"/>
          </a:xfrm>
          <a:prstGeom prst="rect">
            <a:avLst/>
          </a:prstGeom>
        </p:spPr>
      </p:pic>
      <p:sp>
        <p:nvSpPr>
          <p:cNvPr id="6" name="Rectangle 5"/>
          <p:cNvSpPr/>
          <p:nvPr/>
        </p:nvSpPr>
        <p:spPr>
          <a:xfrm>
            <a:off x="11353800" y="9486900"/>
            <a:ext cx="5171609" cy="612475"/>
          </a:xfrm>
          <a:prstGeom prst="rect">
            <a:avLst/>
          </a:prstGeom>
        </p:spPr>
        <p:txBody>
          <a:bodyPr wrap="none">
            <a:spAutoFit/>
          </a:bodyPr>
          <a:lstStyle/>
          <a:p>
            <a:r>
              <a:rPr lang="en-US" sz="3380">
                <a:latin typeface="Cabin Medium" charset="-93"/>
              </a:rPr>
              <a:t>Giao diện chi tiết sản phẩm</a:t>
            </a:r>
            <a:endParaRPr lang="en-US" sz="3380">
              <a:latin typeface="Cabin Medium" charset="-93"/>
            </a:endParaRPr>
          </a:p>
        </p:txBody>
      </p:sp>
    </p:spTree>
    <p:extLst>
      <p:ext uri="{BB962C8B-B14F-4D97-AF65-F5344CB8AC3E}">
        <p14:creationId xmlns:p14="http://schemas.microsoft.com/office/powerpoint/2010/main" val="20719215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15969" y="-121335"/>
            <a:ext cx="19352465" cy="10872567"/>
          </a:xfrm>
          <a:custGeom>
            <a:avLst/>
            <a:gdLst/>
            <a:ahLst/>
            <a:cxnLst/>
            <a:rect l="l" t="t" r="r" b="b"/>
            <a:pathLst>
              <a:path w="19352465" h="10872567">
                <a:moveTo>
                  <a:pt x="0" y="0"/>
                </a:moveTo>
                <a:lnTo>
                  <a:pt x="19352465" y="0"/>
                </a:lnTo>
                <a:lnTo>
                  <a:pt x="19352465" y="10872567"/>
                </a:lnTo>
                <a:lnTo>
                  <a:pt x="0" y="108725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028700" y="1028700"/>
            <a:ext cx="16230600" cy="2220588"/>
            <a:chOff x="0" y="0"/>
            <a:chExt cx="4274726" cy="584846"/>
          </a:xfrm>
        </p:grpSpPr>
        <p:sp>
          <p:nvSpPr>
            <p:cNvPr id="4" name="Freeform 4"/>
            <p:cNvSpPr/>
            <p:nvPr/>
          </p:nvSpPr>
          <p:spPr>
            <a:xfrm>
              <a:off x="0" y="0"/>
              <a:ext cx="4274726" cy="584846"/>
            </a:xfrm>
            <a:custGeom>
              <a:avLst/>
              <a:gdLst/>
              <a:ahLst/>
              <a:cxnLst/>
              <a:rect l="l" t="t" r="r" b="b"/>
              <a:pathLst>
                <a:path w="4274726" h="584846">
                  <a:moveTo>
                    <a:pt x="14787" y="0"/>
                  </a:moveTo>
                  <a:lnTo>
                    <a:pt x="4259939" y="0"/>
                  </a:lnTo>
                  <a:cubicBezTo>
                    <a:pt x="4268106" y="0"/>
                    <a:pt x="4274726" y="6620"/>
                    <a:pt x="4274726" y="14787"/>
                  </a:cubicBezTo>
                  <a:lnTo>
                    <a:pt x="4274726" y="570059"/>
                  </a:lnTo>
                  <a:cubicBezTo>
                    <a:pt x="4274726" y="573981"/>
                    <a:pt x="4273168" y="577742"/>
                    <a:pt x="4270395" y="580515"/>
                  </a:cubicBezTo>
                  <a:cubicBezTo>
                    <a:pt x="4267622" y="583288"/>
                    <a:pt x="4263861" y="584846"/>
                    <a:pt x="4259939" y="584846"/>
                  </a:cubicBezTo>
                  <a:lnTo>
                    <a:pt x="14787" y="584846"/>
                  </a:lnTo>
                  <a:cubicBezTo>
                    <a:pt x="6620" y="584846"/>
                    <a:pt x="0" y="578226"/>
                    <a:pt x="0" y="570059"/>
                  </a:cubicBezTo>
                  <a:lnTo>
                    <a:pt x="0" y="14787"/>
                  </a:lnTo>
                  <a:cubicBezTo>
                    <a:pt x="0" y="6620"/>
                    <a:pt x="6620" y="0"/>
                    <a:pt x="14787" y="0"/>
                  </a:cubicBezTo>
                  <a:close/>
                </a:path>
              </a:pathLst>
            </a:custGeom>
            <a:solidFill>
              <a:srgbClr val="F8F8F8">
                <a:alpha val="67843"/>
              </a:srgbClr>
            </a:solidFill>
          </p:spPr>
        </p:sp>
        <p:sp>
          <p:nvSpPr>
            <p:cNvPr id="5" name="TextBox 5"/>
            <p:cNvSpPr txBox="1"/>
            <p:nvPr/>
          </p:nvSpPr>
          <p:spPr>
            <a:xfrm>
              <a:off x="0" y="-38100"/>
              <a:ext cx="4274726" cy="622946"/>
            </a:xfrm>
            <a:prstGeom prst="rect">
              <a:avLst/>
            </a:prstGeom>
          </p:spPr>
          <p:txBody>
            <a:bodyPr lIns="50800" tIns="50800" rIns="50800" bIns="50800" rtlCol="0" anchor="ctr"/>
            <a:lstStyle/>
            <a:p>
              <a:pPr algn="ctr">
                <a:lnSpc>
                  <a:spcPts val="3499"/>
                </a:lnSpc>
              </a:pPr>
              <a:endParaRPr/>
            </a:p>
          </p:txBody>
        </p:sp>
      </p:grpSp>
      <p:sp>
        <p:nvSpPr>
          <p:cNvPr id="9" name="TextBox 9"/>
          <p:cNvSpPr txBox="1"/>
          <p:nvPr/>
        </p:nvSpPr>
        <p:spPr>
          <a:xfrm>
            <a:off x="1666215" y="1677663"/>
            <a:ext cx="10595440" cy="974626"/>
          </a:xfrm>
          <a:prstGeom prst="rect">
            <a:avLst/>
          </a:prstGeom>
        </p:spPr>
        <p:txBody>
          <a:bodyPr lIns="0" tIns="0" rIns="0" bIns="0" rtlCol="0" anchor="t">
            <a:spAutoFit/>
          </a:bodyPr>
          <a:lstStyle/>
          <a:p>
            <a:pPr marL="0" lvl="0" indent="0" algn="l">
              <a:lnSpc>
                <a:spcPts val="7559"/>
              </a:lnSpc>
              <a:spcBef>
                <a:spcPct val="0"/>
              </a:spcBef>
            </a:pPr>
            <a:r>
              <a:rPr lang="en-US" sz="7000" spc="-126" smtClean="0">
                <a:solidFill>
                  <a:srgbClr val="3C3C3D"/>
                </a:solidFill>
                <a:latin typeface="Cabin Medium" charset="-93"/>
                <a:ea typeface="Cabin"/>
                <a:cs typeface="Cabin"/>
                <a:sym typeface="Cabin"/>
              </a:rPr>
              <a:t>Nội hàm của bài toán</a:t>
            </a:r>
            <a:endParaRPr lang="en-US" sz="7000" spc="-126">
              <a:solidFill>
                <a:srgbClr val="3C3C3D"/>
              </a:solidFill>
              <a:latin typeface="Cabin Medium" charset="-93"/>
              <a:ea typeface="Cabin"/>
              <a:cs typeface="Cabin"/>
              <a:sym typeface="Cabin"/>
            </a:endParaRPr>
          </a:p>
        </p:txBody>
      </p:sp>
      <p:grpSp>
        <p:nvGrpSpPr>
          <p:cNvPr id="10" name="Group 10"/>
          <p:cNvGrpSpPr/>
          <p:nvPr/>
        </p:nvGrpSpPr>
        <p:grpSpPr>
          <a:xfrm>
            <a:off x="1028700" y="4222499"/>
            <a:ext cx="16230600" cy="5035801"/>
            <a:chOff x="0" y="0"/>
            <a:chExt cx="1263322" cy="1326302"/>
          </a:xfrm>
        </p:grpSpPr>
        <p:sp>
          <p:nvSpPr>
            <p:cNvPr id="11" name="Freeform 11"/>
            <p:cNvSpPr/>
            <p:nvPr/>
          </p:nvSpPr>
          <p:spPr>
            <a:xfrm>
              <a:off x="0" y="0"/>
              <a:ext cx="1263322" cy="1326302"/>
            </a:xfrm>
            <a:custGeom>
              <a:avLst/>
              <a:gdLst/>
              <a:ahLst/>
              <a:cxnLst/>
              <a:rect l="l" t="t" r="r" b="b"/>
              <a:pathLst>
                <a:path w="1263322" h="1326302">
                  <a:moveTo>
                    <a:pt x="32280" y="0"/>
                  </a:moveTo>
                  <a:lnTo>
                    <a:pt x="1231042" y="0"/>
                  </a:lnTo>
                  <a:cubicBezTo>
                    <a:pt x="1239603" y="0"/>
                    <a:pt x="1247814" y="3401"/>
                    <a:pt x="1253867" y="9455"/>
                  </a:cubicBezTo>
                  <a:cubicBezTo>
                    <a:pt x="1259921" y="15508"/>
                    <a:pt x="1263322" y="23719"/>
                    <a:pt x="1263322" y="32280"/>
                  </a:cubicBezTo>
                  <a:lnTo>
                    <a:pt x="1263322" y="1294021"/>
                  </a:lnTo>
                  <a:cubicBezTo>
                    <a:pt x="1263322" y="1311849"/>
                    <a:pt x="1248870" y="1326302"/>
                    <a:pt x="1231042" y="1326302"/>
                  </a:cubicBezTo>
                  <a:lnTo>
                    <a:pt x="32280" y="1326302"/>
                  </a:lnTo>
                  <a:cubicBezTo>
                    <a:pt x="23719" y="1326302"/>
                    <a:pt x="15508" y="1322901"/>
                    <a:pt x="9455" y="1316847"/>
                  </a:cubicBezTo>
                  <a:cubicBezTo>
                    <a:pt x="3401" y="1310793"/>
                    <a:pt x="0" y="1302583"/>
                    <a:pt x="0" y="1294021"/>
                  </a:cubicBezTo>
                  <a:lnTo>
                    <a:pt x="0" y="32280"/>
                  </a:lnTo>
                  <a:cubicBezTo>
                    <a:pt x="0" y="23719"/>
                    <a:pt x="3401" y="15508"/>
                    <a:pt x="9455" y="9455"/>
                  </a:cubicBezTo>
                  <a:cubicBezTo>
                    <a:pt x="15508" y="3401"/>
                    <a:pt x="23719" y="0"/>
                    <a:pt x="32280" y="0"/>
                  </a:cubicBezTo>
                  <a:close/>
                </a:path>
              </a:pathLst>
            </a:custGeom>
            <a:solidFill>
              <a:srgbClr val="F8F8F8"/>
            </a:solidFill>
          </p:spPr>
        </p:sp>
        <p:sp>
          <p:nvSpPr>
            <p:cNvPr id="12" name="TextBox 12"/>
            <p:cNvSpPr txBox="1"/>
            <p:nvPr/>
          </p:nvSpPr>
          <p:spPr>
            <a:xfrm>
              <a:off x="0" y="-38100"/>
              <a:ext cx="1263322" cy="1364402"/>
            </a:xfrm>
            <a:prstGeom prst="rect">
              <a:avLst/>
            </a:prstGeom>
          </p:spPr>
          <p:txBody>
            <a:bodyPr lIns="50800" tIns="50800" rIns="50800" bIns="50800" rtlCol="0" anchor="ctr"/>
            <a:lstStyle/>
            <a:p>
              <a:pPr algn="ctr">
                <a:lnSpc>
                  <a:spcPts val="3499"/>
                </a:lnSpc>
              </a:pPr>
              <a:endParaRPr/>
            </a:p>
          </p:txBody>
        </p:sp>
      </p:grpSp>
      <p:sp>
        <p:nvSpPr>
          <p:cNvPr id="29" name="TextBox 29"/>
          <p:cNvSpPr txBox="1"/>
          <p:nvPr/>
        </p:nvSpPr>
        <p:spPr>
          <a:xfrm>
            <a:off x="2128507" y="5677154"/>
            <a:ext cx="14030985" cy="2180084"/>
          </a:xfrm>
          <a:prstGeom prst="rect">
            <a:avLst/>
          </a:prstGeom>
        </p:spPr>
        <p:txBody>
          <a:bodyPr wrap="square" lIns="0" tIns="0" rIns="0" bIns="0" rtlCol="0" anchor="t">
            <a:spAutoFit/>
          </a:bodyPr>
          <a:lstStyle/>
          <a:p>
            <a:pPr algn="ctr">
              <a:lnSpc>
                <a:spcPts val="3359"/>
              </a:lnSpc>
            </a:pPr>
            <a:r>
              <a:rPr lang="en-US" sz="3380">
                <a:latin typeface="Cabin Medium" charset="-93"/>
              </a:rPr>
              <a:t>Tạo một trang web hoạt động ổn định với các chức năng cơ bản cho một cửa hàng trực tuyến. Website phải cung cấp trải nghiệm người dùng mượt mà và đảm bảo tính ổn định khi xử lý các tác vụ như xem sản phẩm, quản lý giỏ hàng, và thanh toán.</a:t>
            </a:r>
          </a:p>
          <a:p>
            <a:pPr algn="ctr">
              <a:lnSpc>
                <a:spcPts val="3359"/>
              </a:lnSpc>
            </a:pPr>
            <a:endParaRPr lang="en-US" sz="3380">
              <a:solidFill>
                <a:srgbClr val="3C3C3D"/>
              </a:solidFill>
              <a:latin typeface="Cabin Medium" charset="-93"/>
              <a:ea typeface="Cabin Medium"/>
              <a:cs typeface="Cabin Medium"/>
              <a:sym typeface="Cabin Medium"/>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35901" y="-1063261"/>
            <a:ext cx="19352465" cy="6900408"/>
          </a:xfrm>
          <a:custGeom>
            <a:avLst/>
            <a:gdLst/>
            <a:ahLst/>
            <a:cxnLst/>
            <a:rect l="l" t="t" r="r" b="b"/>
            <a:pathLst>
              <a:path w="19352465" h="6900408">
                <a:moveTo>
                  <a:pt x="0" y="0"/>
                </a:moveTo>
                <a:lnTo>
                  <a:pt x="19352465" y="0"/>
                </a:lnTo>
                <a:lnTo>
                  <a:pt x="19352465" y="6900408"/>
                </a:lnTo>
                <a:lnTo>
                  <a:pt x="0" y="6900408"/>
                </a:lnTo>
                <a:lnTo>
                  <a:pt x="0" y="0"/>
                </a:lnTo>
                <a:close/>
              </a:path>
            </a:pathLst>
          </a:custGeom>
          <a:blipFill>
            <a:blip r:embed="rId2">
              <a:extLst>
                <a:ext uri="{96DAC541-7B7A-43D3-8B79-37D633B846F1}">
                  <asvg:svgBlip xmlns:asvg="http://schemas.microsoft.com/office/drawing/2016/SVG/main" xmlns="" r:embed="rId3"/>
                </a:ext>
              </a:extLst>
            </a:blip>
            <a:stretch>
              <a:fillRect t="-57564"/>
            </a:stretch>
          </a:blipFill>
        </p:spPr>
      </p:sp>
      <p:grpSp>
        <p:nvGrpSpPr>
          <p:cNvPr id="7" name="Group 7"/>
          <p:cNvGrpSpPr/>
          <p:nvPr/>
        </p:nvGrpSpPr>
        <p:grpSpPr>
          <a:xfrm>
            <a:off x="1028700" y="189215"/>
            <a:ext cx="16230600" cy="2220588"/>
            <a:chOff x="0" y="0"/>
            <a:chExt cx="4274726" cy="584846"/>
          </a:xfrm>
        </p:grpSpPr>
        <p:sp>
          <p:nvSpPr>
            <p:cNvPr id="8" name="Freeform 8"/>
            <p:cNvSpPr/>
            <p:nvPr/>
          </p:nvSpPr>
          <p:spPr>
            <a:xfrm>
              <a:off x="0" y="0"/>
              <a:ext cx="4274726" cy="584846"/>
            </a:xfrm>
            <a:custGeom>
              <a:avLst/>
              <a:gdLst/>
              <a:ahLst/>
              <a:cxnLst/>
              <a:rect l="l" t="t" r="r" b="b"/>
              <a:pathLst>
                <a:path w="4274726" h="584846">
                  <a:moveTo>
                    <a:pt x="14787" y="0"/>
                  </a:moveTo>
                  <a:lnTo>
                    <a:pt x="4259939" y="0"/>
                  </a:lnTo>
                  <a:cubicBezTo>
                    <a:pt x="4268106" y="0"/>
                    <a:pt x="4274726" y="6620"/>
                    <a:pt x="4274726" y="14787"/>
                  </a:cubicBezTo>
                  <a:lnTo>
                    <a:pt x="4274726" y="570059"/>
                  </a:lnTo>
                  <a:cubicBezTo>
                    <a:pt x="4274726" y="573981"/>
                    <a:pt x="4273168" y="577742"/>
                    <a:pt x="4270395" y="580515"/>
                  </a:cubicBezTo>
                  <a:cubicBezTo>
                    <a:pt x="4267622" y="583288"/>
                    <a:pt x="4263861" y="584846"/>
                    <a:pt x="4259939" y="584846"/>
                  </a:cubicBezTo>
                  <a:lnTo>
                    <a:pt x="14787" y="584846"/>
                  </a:lnTo>
                  <a:cubicBezTo>
                    <a:pt x="6620" y="584846"/>
                    <a:pt x="0" y="578226"/>
                    <a:pt x="0" y="570059"/>
                  </a:cubicBezTo>
                  <a:lnTo>
                    <a:pt x="0" y="14787"/>
                  </a:lnTo>
                  <a:cubicBezTo>
                    <a:pt x="0" y="6620"/>
                    <a:pt x="6620" y="0"/>
                    <a:pt x="14787" y="0"/>
                  </a:cubicBezTo>
                  <a:close/>
                </a:path>
              </a:pathLst>
            </a:custGeom>
            <a:solidFill>
              <a:srgbClr val="F8F8F8">
                <a:alpha val="67843"/>
              </a:srgbClr>
            </a:solidFill>
          </p:spPr>
        </p:sp>
        <p:sp>
          <p:nvSpPr>
            <p:cNvPr id="9" name="TextBox 9"/>
            <p:cNvSpPr txBox="1"/>
            <p:nvPr/>
          </p:nvSpPr>
          <p:spPr>
            <a:xfrm>
              <a:off x="0" y="-38100"/>
              <a:ext cx="4274726" cy="622946"/>
            </a:xfrm>
            <a:prstGeom prst="rect">
              <a:avLst/>
            </a:prstGeom>
          </p:spPr>
          <p:txBody>
            <a:bodyPr lIns="50800" tIns="50800" rIns="50800" bIns="50800" rtlCol="0" anchor="ctr"/>
            <a:lstStyle/>
            <a:p>
              <a:pPr algn="ctr">
                <a:lnSpc>
                  <a:spcPts val="3499"/>
                </a:lnSpc>
              </a:pPr>
              <a:endParaRPr/>
            </a:p>
          </p:txBody>
        </p:sp>
      </p:grpSp>
      <p:sp>
        <p:nvSpPr>
          <p:cNvPr id="13" name="TextBox 13"/>
          <p:cNvSpPr txBox="1"/>
          <p:nvPr/>
        </p:nvSpPr>
        <p:spPr>
          <a:xfrm>
            <a:off x="1028700" y="673180"/>
            <a:ext cx="16230600" cy="1107996"/>
          </a:xfrm>
          <a:prstGeom prst="rect">
            <a:avLst/>
          </a:prstGeom>
        </p:spPr>
        <p:txBody>
          <a:bodyPr wrap="square" lIns="0" tIns="0" rIns="0" bIns="0" rtlCol="0" anchor="t">
            <a:spAutoFit/>
          </a:bodyPr>
          <a:lstStyle/>
          <a:p>
            <a:pPr lvl="0"/>
            <a:r>
              <a:rPr lang="en-US" sz="7200" b="1" smtClean="0">
                <a:latin typeface="Cabin Medium" charset="-93"/>
              </a:rPr>
              <a:t>2. </a:t>
            </a:r>
            <a:r>
              <a:rPr lang="vi-VN" sz="7200" b="1" smtClean="0">
                <a:latin typeface="Cabin Medium" charset="-93"/>
              </a:rPr>
              <a:t>Các </a:t>
            </a:r>
            <a:r>
              <a:rPr lang="vi-VN" sz="7200" b="1">
                <a:latin typeface="Cabin Medium" charset="-93"/>
              </a:rPr>
              <a:t>bước giải quyết (Smooth log):</a:t>
            </a:r>
            <a:endParaRPr lang="en-US" sz="7200">
              <a:latin typeface="Cabin Medium" charset="-93"/>
            </a:endParaRPr>
          </a:p>
        </p:txBody>
      </p:sp>
      <p:sp>
        <p:nvSpPr>
          <p:cNvPr id="25" name="Rectangle 2"/>
          <p:cNvSpPr>
            <a:spLocks noChangeArrowheads="1"/>
          </p:cNvSpPr>
          <p:nvPr/>
        </p:nvSpPr>
        <p:spPr bwMode="auto">
          <a:xfrm>
            <a:off x="998220" y="2386943"/>
            <a:ext cx="15384780" cy="113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1" fontAlgn="base" latinLnBrk="0" hangingPunct="1">
              <a:lnSpc>
                <a:spcPct val="100000"/>
              </a:lnSpc>
              <a:spcBef>
                <a:spcPct val="0"/>
              </a:spcBef>
              <a:spcAft>
                <a:spcPct val="0"/>
              </a:spcAft>
              <a:buClrTx/>
              <a:buSzTx/>
              <a:buFont typeface="Times New Roman" pitchFamily="18" charset="0"/>
              <a:buChar char="-"/>
              <a:tabLst/>
            </a:pPr>
            <a:r>
              <a:rPr kumimoji="0" lang="en-US" sz="3380" b="0" i="0" u="none" strike="noStrike" cap="none" normalizeH="0" baseline="0" smtClean="0">
                <a:ln>
                  <a:noFill/>
                </a:ln>
                <a:solidFill>
                  <a:schemeClr val="tx1"/>
                </a:solidFill>
                <a:effectLst/>
                <a:latin typeface="Cabin Medium" charset="-93"/>
                <a:ea typeface="Calibri" pitchFamily="34" charset="0"/>
                <a:cs typeface="Times New Roman" pitchFamily="18" charset="0"/>
              </a:rPr>
              <a:t> </a:t>
            </a:r>
            <a:r>
              <a:rPr kumimoji="0" lang="vi-VN" sz="3380" b="0" i="0" u="none" strike="noStrike" cap="none" normalizeH="0" baseline="0" smtClean="0">
                <a:ln>
                  <a:noFill/>
                </a:ln>
                <a:solidFill>
                  <a:schemeClr val="tx1"/>
                </a:solidFill>
                <a:effectLst/>
                <a:latin typeface="Cabin Medium" charset="-93"/>
                <a:ea typeface="Calibri" pitchFamily="34" charset="0"/>
                <a:cs typeface="Times New Roman" pitchFamily="18" charset="0"/>
              </a:rPr>
              <a:t>Bấm </a:t>
            </a:r>
            <a:r>
              <a:rPr kumimoji="0" lang="vi-VN" sz="3380" b="0" i="0" u="none" strike="noStrike" cap="none" normalizeH="0" baseline="0" smtClean="0">
                <a:ln>
                  <a:noFill/>
                </a:ln>
                <a:solidFill>
                  <a:schemeClr val="tx1"/>
                </a:solidFill>
                <a:effectLst/>
                <a:latin typeface="Cabin Medium" charset="-93"/>
                <a:ea typeface="Calibri" pitchFamily="34" charset="0"/>
                <a:cs typeface="Times New Roman" pitchFamily="18" charset="0"/>
              </a:rPr>
              <a:t>vào </a:t>
            </a:r>
            <a:r>
              <a:rPr kumimoji="0" lang="vi-VN" sz="3380" b="1" i="0" u="none" strike="noStrike" cap="none" normalizeH="0" baseline="0" smtClean="0">
                <a:ln>
                  <a:noFill/>
                </a:ln>
                <a:solidFill>
                  <a:schemeClr val="tx1"/>
                </a:solidFill>
                <a:effectLst/>
                <a:latin typeface="Cabin Medium" charset="-93"/>
                <a:ea typeface="Calibri" pitchFamily="34" charset="0"/>
                <a:cs typeface="Times New Roman" pitchFamily="18" charset="0"/>
              </a:rPr>
              <a:t>Sign up</a:t>
            </a:r>
            <a:r>
              <a:rPr kumimoji="0" lang="vi-VN" sz="3380" b="0" i="0" u="none" strike="noStrike" cap="none" normalizeH="0" baseline="0" smtClean="0">
                <a:ln>
                  <a:noFill/>
                </a:ln>
                <a:solidFill>
                  <a:schemeClr val="tx1"/>
                </a:solidFill>
                <a:effectLst/>
                <a:latin typeface="Cabin Medium" charset="-93"/>
                <a:ea typeface="Calibri" pitchFamily="34" charset="0"/>
                <a:cs typeface="Times New Roman" pitchFamily="18" charset="0"/>
              </a:rPr>
              <a:t> để đăng ký tài khoản GitHub, nếu có tài khoản rồi thì bấm vào </a:t>
            </a:r>
            <a:r>
              <a:rPr kumimoji="0" lang="vi-VN" sz="3380" b="1" i="0" u="none" strike="noStrike" cap="none" normalizeH="0" baseline="0" smtClean="0">
                <a:ln>
                  <a:noFill/>
                </a:ln>
                <a:solidFill>
                  <a:schemeClr val="tx1"/>
                </a:solidFill>
                <a:effectLst/>
                <a:latin typeface="Cabin Medium" charset="-93"/>
                <a:ea typeface="Calibri" pitchFamily="34" charset="0"/>
                <a:cs typeface="Times New Roman" pitchFamily="18" charset="0"/>
              </a:rPr>
              <a:t>Sign in</a:t>
            </a:r>
            <a:r>
              <a:rPr kumimoji="0" lang="vi-VN" sz="3380" b="0" i="0" u="none" strike="noStrike" cap="none" normalizeH="0" baseline="0" smtClean="0">
                <a:ln>
                  <a:noFill/>
                </a:ln>
                <a:solidFill>
                  <a:schemeClr val="tx1"/>
                </a:solidFill>
                <a:effectLst/>
                <a:latin typeface="Cabin Medium" charset="-93"/>
                <a:ea typeface="Calibri" pitchFamily="34" charset="0"/>
                <a:cs typeface="Times New Roman" pitchFamily="18" charset="0"/>
              </a:rPr>
              <a:t> để </a:t>
            </a:r>
            <a:r>
              <a:rPr kumimoji="0" lang="vi-VN" sz="3380" b="0" i="0" u="none" strike="noStrike" cap="none" normalizeH="0" baseline="0" smtClean="0">
                <a:ln>
                  <a:noFill/>
                </a:ln>
                <a:solidFill>
                  <a:schemeClr val="tx1"/>
                </a:solidFill>
                <a:effectLst/>
                <a:latin typeface="Cabin Medium" charset="-93"/>
                <a:ea typeface="Calibri" pitchFamily="34" charset="0"/>
                <a:cs typeface="Times New Roman" pitchFamily="18" charset="0"/>
              </a:rPr>
              <a:t>đăng </a:t>
            </a:r>
            <a:r>
              <a:rPr kumimoji="0" lang="vi-VN" sz="3380" b="0" i="0" u="none" strike="noStrike" cap="none" normalizeH="0" baseline="0" smtClean="0">
                <a:ln>
                  <a:noFill/>
                </a:ln>
                <a:solidFill>
                  <a:schemeClr val="tx1"/>
                </a:solidFill>
                <a:effectLst/>
                <a:latin typeface="Cabin Medium" charset="-93"/>
                <a:ea typeface="Calibri" pitchFamily="34" charset="0"/>
                <a:cs typeface="Times New Roman" pitchFamily="18" charset="0"/>
              </a:rPr>
              <a:t>nhập</a:t>
            </a:r>
            <a:endParaRPr kumimoji="0" lang="en-US" sz="3380" b="0" i="0" u="none" strike="noStrike" cap="none" normalizeH="0" baseline="0" smtClean="0">
              <a:ln>
                <a:noFill/>
              </a:ln>
              <a:solidFill>
                <a:schemeClr val="tx1"/>
              </a:solidFill>
              <a:effectLst/>
              <a:latin typeface="Cabin Medium" charset="-93"/>
              <a:cs typeface="Arial" pitchFamily="34" charset="0"/>
            </a:endParaRPr>
          </a:p>
        </p:txBody>
      </p:sp>
      <p:pic>
        <p:nvPicPr>
          <p:cNvPr id="2049"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799" y="3794125"/>
            <a:ext cx="10993681" cy="61722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3"/>
          <p:cNvSpPr>
            <a:spLocks noChangeArrowheads="1"/>
          </p:cNvSpPr>
          <p:nvPr/>
        </p:nvSpPr>
        <p:spPr bwMode="auto">
          <a:xfrm>
            <a:off x="0" y="379412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46631" y="14742"/>
            <a:ext cx="6400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Times New Roman" pitchFamily="18" charset="0"/>
              <a:buChar char="-"/>
              <a:tabLst/>
            </a:pP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Đăng ký dùng mật </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khẩu </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mạnh</a:t>
            </a:r>
            <a:endParaRPr kumimoji="0" lang="en-US" sz="2000" b="0" i="0" u="none" strike="noStrike" cap="none" normalizeH="0" baseline="0" smtClean="0">
              <a:ln>
                <a:noFill/>
              </a:ln>
              <a:solidFill>
                <a:schemeClr val="tx1"/>
              </a:solidFill>
              <a:effectLst/>
              <a:latin typeface="Cabin Medium" charset="-93"/>
              <a:cs typeface="Arial" pitchFamily="34" charset="0"/>
            </a:endParaRPr>
          </a:p>
        </p:txBody>
      </p:sp>
      <p:pic>
        <p:nvPicPr>
          <p:cNvPr id="307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30" y="579548"/>
            <a:ext cx="9050617" cy="50933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3495826"/>
            <a:ext cx="184731" cy="61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1" fontAlgn="base" latinLnBrk="0" hangingPunct="1">
              <a:lnSpc>
                <a:spcPct val="100000"/>
              </a:lnSpc>
              <a:spcBef>
                <a:spcPct val="0"/>
              </a:spcBef>
              <a:spcAft>
                <a:spcPct val="0"/>
              </a:spcAft>
              <a:buClrTx/>
              <a:buSzTx/>
              <a:tabLst/>
            </a:pPr>
            <a:endParaRPr kumimoji="0" lang="en-US" sz="3380" b="0" i="0" u="none" strike="noStrike" cap="none" normalizeH="0" baseline="0" smtClean="0">
              <a:ln>
                <a:noFill/>
              </a:ln>
              <a:solidFill>
                <a:schemeClr val="tx1"/>
              </a:solidFill>
              <a:effectLst/>
              <a:latin typeface="Cabin Medium" charset="-93"/>
              <a:cs typeface="Arial" pitchFamily="34" charset="0"/>
            </a:endParaRPr>
          </a:p>
        </p:txBody>
      </p:sp>
      <p:sp>
        <p:nvSpPr>
          <p:cNvPr id="5" name="Rectangle 6"/>
          <p:cNvSpPr>
            <a:spLocks noChangeArrowheads="1"/>
          </p:cNvSpPr>
          <p:nvPr/>
        </p:nvSpPr>
        <p:spPr bwMode="auto">
          <a:xfrm>
            <a:off x="152400" y="3648226"/>
            <a:ext cx="184731" cy="61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1" fontAlgn="base" latinLnBrk="0" hangingPunct="1">
              <a:lnSpc>
                <a:spcPct val="100000"/>
              </a:lnSpc>
              <a:spcBef>
                <a:spcPct val="0"/>
              </a:spcBef>
              <a:spcAft>
                <a:spcPct val="0"/>
              </a:spcAft>
              <a:buClrTx/>
              <a:buSzTx/>
              <a:tabLst/>
            </a:pPr>
            <a:endParaRPr kumimoji="0" lang="en-US" sz="3380" b="0" i="0" u="none" strike="noStrike" cap="none" normalizeH="0" baseline="0" smtClean="0">
              <a:ln>
                <a:noFill/>
              </a:ln>
              <a:solidFill>
                <a:schemeClr val="tx1"/>
              </a:solidFill>
              <a:effectLst/>
              <a:latin typeface="Cabin Medium" charset="-93"/>
              <a:cs typeface="Arial" pitchFamily="34" charset="0"/>
            </a:endParaRPr>
          </a:p>
        </p:txBody>
      </p:sp>
      <p:sp>
        <p:nvSpPr>
          <p:cNvPr id="6" name="Rectangle 8"/>
          <p:cNvSpPr>
            <a:spLocks noChangeArrowheads="1"/>
          </p:cNvSpPr>
          <p:nvPr/>
        </p:nvSpPr>
        <p:spPr bwMode="auto">
          <a:xfrm>
            <a:off x="1219200" y="14742"/>
            <a:ext cx="5029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Times New Roman" pitchFamily="18" charset="0"/>
              <a:buChar char="-"/>
              <a:tabLst/>
            </a:pP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Nhập tên và bấm </a:t>
            </a:r>
            <a:r>
              <a:rPr kumimoji="0" lang="vi-VN" sz="2000" b="1" i="0" u="none" strike="noStrike" cap="none" normalizeH="0" baseline="0" smtClean="0">
                <a:ln>
                  <a:noFill/>
                </a:ln>
                <a:solidFill>
                  <a:schemeClr val="tx1"/>
                </a:solidFill>
                <a:effectLst/>
                <a:latin typeface="Cabin Medium" charset="-93"/>
                <a:ea typeface="Calibri" pitchFamily="34" charset="0"/>
                <a:cs typeface="Times New Roman" pitchFamily="18" charset="0"/>
              </a:rPr>
              <a:t>Create repository </a:t>
            </a:r>
            <a:endParaRPr kumimoji="0" lang="vi-VN" sz="2000" b="0" i="0" u="none" strike="noStrike" cap="none" normalizeH="0" baseline="0" smtClean="0">
              <a:ln>
                <a:noFill/>
              </a:ln>
              <a:solidFill>
                <a:schemeClr val="tx1"/>
              </a:solidFill>
              <a:effectLst/>
              <a:latin typeface="Cabin Medium" charset="-93"/>
              <a:cs typeface="Arial" pitchFamily="34" charset="0"/>
            </a:endParaRPr>
          </a:p>
        </p:txBody>
      </p:sp>
      <p:pic>
        <p:nvPicPr>
          <p:cNvPr id="307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531" y="579548"/>
            <a:ext cx="8442035" cy="47509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0"/>
          <p:cNvSpPr>
            <a:spLocks noChangeArrowheads="1"/>
          </p:cNvSpPr>
          <p:nvPr/>
        </p:nvSpPr>
        <p:spPr bwMode="auto">
          <a:xfrm>
            <a:off x="9715500" y="5061813"/>
            <a:ext cx="7848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Times New Roman" pitchFamily="18" charset="0"/>
              <a:buChar char="-"/>
              <a:tabLst/>
            </a:pP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Vào link: </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hlinkClick r:id="rId5"/>
              </a:rPr>
              <a:t>https://github.com/vyma123/dodientu</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 và tải </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file </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zip</a:t>
            </a:r>
            <a:endParaRPr kumimoji="0" lang="en-US" sz="2000" b="0" i="0" u="none" strike="noStrike" cap="none" normalizeH="0" baseline="0" smtClean="0">
              <a:ln>
                <a:noFill/>
              </a:ln>
              <a:solidFill>
                <a:schemeClr val="tx1"/>
              </a:solidFill>
              <a:effectLst/>
              <a:latin typeface="Cabin Medium" charset="-93"/>
              <a:cs typeface="Arial" pitchFamily="34" charset="0"/>
            </a:endParaRPr>
          </a:p>
        </p:txBody>
      </p:sp>
      <p:pic>
        <p:nvPicPr>
          <p:cNvPr id="308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94520" y="5484783"/>
            <a:ext cx="8351520" cy="469996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1"/>
          <p:cNvSpPr>
            <a:spLocks noChangeArrowheads="1"/>
          </p:cNvSpPr>
          <p:nvPr/>
        </p:nvSpPr>
        <p:spPr bwMode="auto">
          <a:xfrm>
            <a:off x="304800" y="3800626"/>
            <a:ext cx="184731" cy="61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1" fontAlgn="base" latinLnBrk="0" hangingPunct="1">
              <a:lnSpc>
                <a:spcPct val="100000"/>
              </a:lnSpc>
              <a:spcBef>
                <a:spcPct val="0"/>
              </a:spcBef>
              <a:spcAft>
                <a:spcPct val="0"/>
              </a:spcAft>
              <a:buClrTx/>
              <a:buSzTx/>
              <a:tabLst/>
            </a:pPr>
            <a:endParaRPr kumimoji="0" lang="en-US" sz="3380" b="0" i="0" u="none" strike="noStrike" cap="none" normalizeH="0" baseline="0" smtClean="0">
              <a:ln>
                <a:noFill/>
              </a:ln>
              <a:solidFill>
                <a:schemeClr val="tx1"/>
              </a:solidFill>
              <a:effectLst/>
              <a:latin typeface="Cabin Medium" charset="-93"/>
              <a:cs typeface="Arial" pitchFamily="34" charset="0"/>
            </a:endParaRPr>
          </a:p>
        </p:txBody>
      </p:sp>
      <p:sp>
        <p:nvSpPr>
          <p:cNvPr id="13" name="Rectangle 5"/>
          <p:cNvSpPr>
            <a:spLocks noChangeArrowheads="1"/>
          </p:cNvSpPr>
          <p:nvPr/>
        </p:nvSpPr>
        <p:spPr bwMode="auto">
          <a:xfrm>
            <a:off x="9715500" y="3248116"/>
            <a:ext cx="7848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Times New Roman" pitchFamily="18" charset="0"/>
              <a:buChar char="-"/>
              <a:tabLst/>
            </a:pP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Chọn </a:t>
            </a:r>
            <a:r>
              <a:rPr kumimoji="0" lang="vi-VN" sz="2000" b="1" i="0" u="none" strike="noStrike" cap="none" normalizeH="0" baseline="0" smtClean="0">
                <a:ln>
                  <a:noFill/>
                </a:ln>
                <a:solidFill>
                  <a:schemeClr val="tx1"/>
                </a:solidFill>
                <a:effectLst/>
                <a:latin typeface="Cabin Medium" charset="-93"/>
                <a:ea typeface="Calibri" pitchFamily="34" charset="0"/>
                <a:cs typeface="Times New Roman" pitchFamily="18" charset="0"/>
              </a:rPr>
              <a:t>public</a:t>
            </a:r>
            <a:r>
              <a:rPr kumimoji="0" lang="vi-VN" sz="2000" b="0" i="0" u="none" strike="noStrike" cap="none" normalizeH="0" baseline="0" smtClean="0">
                <a:ln>
                  <a:noFill/>
                </a:ln>
                <a:solidFill>
                  <a:schemeClr val="tx1"/>
                </a:solidFill>
                <a:effectLst/>
                <a:latin typeface="Cabin Medium" charset="-93"/>
                <a:ea typeface="Calibri" pitchFamily="34" charset="0"/>
                <a:cs typeface="Times New Roman" pitchFamily="18" charset="0"/>
              </a:rPr>
              <a:t> và bấm vào </a:t>
            </a:r>
            <a:r>
              <a:rPr kumimoji="0" lang="vi-VN" sz="2000" b="1" i="0" u="none" strike="noStrike" cap="none" normalizeH="0" baseline="0" smtClean="0">
                <a:ln>
                  <a:noFill/>
                </a:ln>
                <a:solidFill>
                  <a:schemeClr val="tx1"/>
                </a:solidFill>
                <a:effectLst/>
                <a:latin typeface="Cabin Medium" charset="-93"/>
                <a:ea typeface="Calibri" pitchFamily="34" charset="0"/>
                <a:cs typeface="Times New Roman" pitchFamily="18" charset="0"/>
              </a:rPr>
              <a:t>create </a:t>
            </a:r>
            <a:r>
              <a:rPr kumimoji="0" lang="vi-VN" sz="2000" b="1" i="0" u="none" strike="noStrike" cap="none" normalizeH="0" baseline="0" smtClean="0">
                <a:ln>
                  <a:noFill/>
                </a:ln>
                <a:solidFill>
                  <a:schemeClr val="tx1"/>
                </a:solidFill>
                <a:effectLst/>
                <a:latin typeface="Cabin Medium" charset="-93"/>
                <a:ea typeface="Calibri" pitchFamily="34" charset="0"/>
                <a:cs typeface="Times New Roman" pitchFamily="18" charset="0"/>
              </a:rPr>
              <a:t>repository</a:t>
            </a:r>
            <a:endParaRPr kumimoji="0" lang="en-US" sz="2000" b="0" i="0" u="none" strike="noStrike" cap="none" normalizeH="0" baseline="0" smtClean="0">
              <a:ln>
                <a:noFill/>
              </a:ln>
              <a:solidFill>
                <a:schemeClr val="tx1"/>
              </a:solidFill>
              <a:effectLst/>
              <a:latin typeface="Cabin Medium" charset="-93"/>
              <a:cs typeface="Arial" pitchFamily="34" charset="0"/>
            </a:endParaRPr>
          </a:p>
        </p:txBody>
      </p:sp>
      <p:pic>
        <p:nvPicPr>
          <p:cNvPr id="14"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64040" y="3824923"/>
            <a:ext cx="8612153" cy="4846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08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07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79"/>
                                        </p:tgtEl>
                                        <p:attrNameLst>
                                          <p:attrName>style.visibility</p:attrName>
                                        </p:attrNameLst>
                                      </p:cBhvr>
                                      <p:to>
                                        <p:strVal val="visible"/>
                                      </p:to>
                                    </p:set>
                                    <p:animEffect transition="in" filter="fade">
                                      <p:cBhvr>
                                        <p:cTn id="29" dur="500"/>
                                        <p:tgtEl>
                                          <p:spTgt spid="307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81"/>
                                        </p:tgtEl>
                                        <p:attrNameLst>
                                          <p:attrName>style.visibility</p:attrName>
                                        </p:attrNameLst>
                                      </p:cBhvr>
                                      <p:to>
                                        <p:strVal val="visible"/>
                                      </p:to>
                                    </p:set>
                                    <p:animEffect transition="in" filter="fade">
                                      <p:cBhvr>
                                        <p:cTn id="37" dur="500"/>
                                        <p:tgtEl>
                                          <p:spTgt spid="308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7" grpId="0"/>
      <p:bldP spid="13" grpId="0"/>
      <p:bldP spid="13"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443</Words>
  <Application>Microsoft Office PowerPoint</Application>
  <PresentationFormat>Custom</PresentationFormat>
  <Paragraphs>55</Paragraphs>
  <Slides>17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Cabin</vt:lpstr>
      <vt:lpstr>Times New Roman</vt:lpstr>
      <vt:lpstr>Calibri</vt:lpstr>
      <vt:lpstr>Cabin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Triển khai website bán đồ điện tử trên nền tảng Render</dc:title>
  <cp:lastModifiedBy>Q VC</cp:lastModifiedBy>
  <cp:revision>10</cp:revision>
  <dcterms:created xsi:type="dcterms:W3CDTF">2006-08-16T00:00:00Z</dcterms:created>
  <dcterms:modified xsi:type="dcterms:W3CDTF">2024-08-25T13:54:05Z</dcterms:modified>
  <dc:identifier>DAGO29mR-Uw</dc:identifier>
</cp:coreProperties>
</file>